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notesMasterIdLst>
    <p:notesMasterId r:id="rId64"/>
  </p:notesMasterIdLst>
  <p:handoutMasterIdLst>
    <p:handoutMasterId r:id="rId65"/>
  </p:handoutMasterIdLst>
  <p:sldIdLst>
    <p:sldId id="267" r:id="rId2"/>
    <p:sldId id="325" r:id="rId3"/>
    <p:sldId id="269" r:id="rId4"/>
    <p:sldId id="270" r:id="rId5"/>
    <p:sldId id="271" r:id="rId6"/>
    <p:sldId id="272" r:id="rId7"/>
    <p:sldId id="273" r:id="rId8"/>
    <p:sldId id="274" r:id="rId9"/>
    <p:sldId id="275" r:id="rId10"/>
    <p:sldId id="276" r:id="rId11"/>
    <p:sldId id="277" r:id="rId12"/>
    <p:sldId id="278" r:id="rId13"/>
    <p:sldId id="279" r:id="rId14"/>
    <p:sldId id="281" r:id="rId15"/>
    <p:sldId id="307" r:id="rId16"/>
    <p:sldId id="308" r:id="rId17"/>
    <p:sldId id="309" r:id="rId18"/>
    <p:sldId id="311" r:id="rId19"/>
    <p:sldId id="313" r:id="rId20"/>
    <p:sldId id="314" r:id="rId21"/>
    <p:sldId id="315" r:id="rId22"/>
    <p:sldId id="316" r:id="rId23"/>
    <p:sldId id="317" r:id="rId24"/>
    <p:sldId id="319" r:id="rId25"/>
    <p:sldId id="320" r:id="rId26"/>
    <p:sldId id="318" r:id="rId27"/>
    <p:sldId id="306" r:id="rId28"/>
    <p:sldId id="282" r:id="rId29"/>
    <p:sldId id="283" r:id="rId30"/>
    <p:sldId id="335" r:id="rId31"/>
    <p:sldId id="336" r:id="rId32"/>
    <p:sldId id="337" r:id="rId33"/>
    <p:sldId id="338"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26" r:id="rId55"/>
    <p:sldId id="327" r:id="rId56"/>
    <p:sldId id="328" r:id="rId57"/>
    <p:sldId id="329" r:id="rId58"/>
    <p:sldId id="330" r:id="rId59"/>
    <p:sldId id="331" r:id="rId60"/>
    <p:sldId id="332" r:id="rId61"/>
    <p:sldId id="333" r:id="rId62"/>
    <p:sldId id="33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4660"/>
  </p:normalViewPr>
  <p:slideViewPr>
    <p:cSldViewPr snapToGrid="0">
      <p:cViewPr>
        <p:scale>
          <a:sx n="66" d="100"/>
          <a:sy n="66"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E35544-7B71-4580-B4DB-1DB8BD0C260F}" type="datetimeFigureOut">
              <a:rPr lang="en-US" smtClean="0"/>
              <a:t>10/14/2016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FB6D54-7E38-4B04-AC84-6F11B48B7744}" type="slidenum">
              <a:rPr lang="en-US" smtClean="0"/>
              <a:t>‹#›</a:t>
            </a:fld>
            <a:endParaRPr lang="en-US"/>
          </a:p>
        </p:txBody>
      </p:sp>
    </p:spTree>
    <p:extLst>
      <p:ext uri="{BB962C8B-B14F-4D97-AF65-F5344CB8AC3E}">
        <p14:creationId xmlns:p14="http://schemas.microsoft.com/office/powerpoint/2010/main" val="1145278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B5D36-1CDD-4254-89F2-6309DCB8FD93}" type="datetimeFigureOut">
              <a:rPr lang="en-US" smtClean="0"/>
              <a:t>10/14/2016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BD428-52C3-4010-9CEC-9308AF722BAF}" type="slidenum">
              <a:rPr lang="en-US" smtClean="0"/>
              <a:t>‹#›</a:t>
            </a:fld>
            <a:endParaRPr lang="en-US"/>
          </a:p>
        </p:txBody>
      </p:sp>
    </p:spTree>
    <p:extLst>
      <p:ext uri="{BB962C8B-B14F-4D97-AF65-F5344CB8AC3E}">
        <p14:creationId xmlns:p14="http://schemas.microsoft.com/office/powerpoint/2010/main" val="33613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3BD428-52C3-4010-9CEC-9308AF722BAF}" type="slidenum">
              <a:rPr lang="en-US" smtClean="0"/>
              <a:t>1</a:t>
            </a:fld>
            <a:endParaRPr lang="en-US"/>
          </a:p>
        </p:txBody>
      </p:sp>
    </p:spTree>
    <p:extLst>
      <p:ext uri="{BB962C8B-B14F-4D97-AF65-F5344CB8AC3E}">
        <p14:creationId xmlns:p14="http://schemas.microsoft.com/office/powerpoint/2010/main" val="263473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3BD428-52C3-4010-9CEC-9308AF722BAF}" type="slidenum">
              <a:rPr lang="en-US" smtClean="0"/>
              <a:t>14</a:t>
            </a:fld>
            <a:endParaRPr lang="en-US"/>
          </a:p>
        </p:txBody>
      </p:sp>
    </p:spTree>
    <p:extLst>
      <p:ext uri="{BB962C8B-B14F-4D97-AF65-F5344CB8AC3E}">
        <p14:creationId xmlns:p14="http://schemas.microsoft.com/office/powerpoint/2010/main" val="1971817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04A1CE-C496-493A-87A3-6BB228AAAD2F}" type="datetime1">
              <a:rPr lang="en-US" smtClean="0"/>
              <a:t>10/14/2016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29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8CA82-3793-4EF5-873A-76578C7BBCD3}" type="datetime1">
              <a:rPr lang="en-US" smtClean="0"/>
              <a:t>10/14/2016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233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A58381-48C0-4D3D-8F5D-A3EF33E1A1FA}" type="datetime1">
              <a:rPr lang="en-US" smtClean="0"/>
              <a:t>10/14/2016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2568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43A15-4798-4C3D-BED5-61F61E291D2C}" type="datetime1">
              <a:rPr lang="en-US" smtClean="0"/>
              <a:t>10/14/2016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697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4DBA9-4571-4D6D-AEA0-B573E8A91E9E}" type="datetime1">
              <a:rPr lang="en-US" smtClean="0"/>
              <a:t>10/14/2016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61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0F373C-6C99-472F-BAEA-980E0D39099D}" type="datetime1">
              <a:rPr lang="en-US" smtClean="0"/>
              <a:t>10/14/2016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922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EF47D9-CCEC-4AF8-A3F3-4A9B34E8C804}" type="datetime1">
              <a:rPr lang="en-US" smtClean="0"/>
              <a:t>10/14/2016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03725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DF5F0F-ED90-4482-A6D7-B489F4ED6461}" type="datetime1">
              <a:rPr lang="en-US" smtClean="0"/>
              <a:t>10/14/2016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2988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6AAD137-4F02-41EF-B98D-11670A9D6EA2}" type="datetime1">
              <a:rPr lang="en-US" smtClean="0"/>
              <a:t>10/14/2016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102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BC72ED-E0AC-4D1E-8DFD-AF774961B85A}" type="datetime1">
              <a:rPr lang="en-US" smtClean="0"/>
              <a:t>10/14/2016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4948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94B911-5286-421F-8E1D-D156790D6B4D}" type="datetime1">
              <a:rPr lang="en-US" smtClean="0"/>
              <a:t>10/14/2016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612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DB32C3-9EF0-4C03-BC24-9C7C02593734}" type="datetime1">
              <a:rPr lang="en-US" smtClean="0"/>
              <a:t>10/14/2016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02111984F565}"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313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ffiec.gov/nicpubweb/content/BHCPRRPT/BHCPR_Peer.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ffiec.gov/nicpubweb/nicweb/HCSGreaterThan10B.asp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ffiec.gov/nicpubweb/nicweb/Y15SnapShot.asp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6600" dirty="0"/>
              <a:t>Assignment 1</a:t>
            </a:r>
            <a:br>
              <a:rPr lang="en-US" sz="6600" dirty="0"/>
            </a:br>
            <a:r>
              <a:rPr lang="en-US" sz="4000" dirty="0"/>
              <a:t>The Banking Organization Systemic Risk Report </a:t>
            </a:r>
            <a:br>
              <a:rPr lang="en-US" sz="4000" dirty="0"/>
            </a:br>
            <a:endParaRPr lang="en-US" sz="4000" dirty="0"/>
          </a:p>
        </p:txBody>
      </p:sp>
      <p:sp>
        <p:nvSpPr>
          <p:cNvPr id="3" name="Subtitle 2"/>
          <p:cNvSpPr>
            <a:spLocks noGrp="1"/>
          </p:cNvSpPr>
          <p:nvPr>
            <p:ph type="subTitle" idx="1"/>
          </p:nvPr>
        </p:nvSpPr>
        <p:spPr>
          <a:xfrm>
            <a:off x="1154955" y="4956674"/>
            <a:ext cx="8825658" cy="861420"/>
          </a:xfrm>
        </p:spPr>
        <p:txBody>
          <a:bodyPr>
            <a:normAutofit lnSpcReduction="10000"/>
          </a:bodyPr>
          <a:lstStyle/>
          <a:p>
            <a:pPr algn="ctr"/>
            <a:r>
              <a:rPr lang="en-US" b="1" dirty="0"/>
              <a:t>Team 7: </a:t>
            </a:r>
            <a:r>
              <a:rPr lang="en-US" dirty="0" err="1"/>
              <a:t>Sameer,Lipsa,Lalit</a:t>
            </a:r>
            <a:r>
              <a:rPr lang="en-US" dirty="0"/>
              <a:t> </a:t>
            </a:r>
          </a:p>
          <a:p>
            <a:pPr algn="ctr"/>
            <a:r>
              <a:rPr lang="en-US" i="1" dirty="0"/>
              <a:t>(Advances Data Science)</a:t>
            </a:r>
          </a:p>
        </p:txBody>
      </p:sp>
      <p:sp>
        <p:nvSpPr>
          <p:cNvPr id="8" name="Slide Number Placeholder 7"/>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1297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8219248" cy="877963"/>
          </a:xfrm>
        </p:spPr>
        <p:txBody>
          <a:bodyPr/>
          <a:lstStyle/>
          <a:p>
            <a:r>
              <a:rPr lang="en-US" dirty="0"/>
              <a:t>Part 1: Step 7</a:t>
            </a:r>
          </a:p>
        </p:txBody>
      </p:sp>
      <p:sp>
        <p:nvSpPr>
          <p:cNvPr id="3" name="Content Placeholder 2"/>
          <p:cNvSpPr>
            <a:spLocks noGrp="1"/>
          </p:cNvSpPr>
          <p:nvPr>
            <p:ph idx="1"/>
          </p:nvPr>
        </p:nvSpPr>
        <p:spPr>
          <a:xfrm>
            <a:off x="284672" y="1164567"/>
            <a:ext cx="11559396" cy="603848"/>
          </a:xfrm>
        </p:spPr>
        <p:txBody>
          <a:bodyPr>
            <a:noAutofit/>
          </a:bodyPr>
          <a:lstStyle/>
          <a:p>
            <a:r>
              <a:rPr lang="en-US" dirty="0"/>
              <a:t>Final Output as shown below in the csv</a:t>
            </a:r>
          </a:p>
        </p:txBody>
      </p:sp>
      <p:sp>
        <p:nvSpPr>
          <p:cNvPr id="6" name="Slide Number Placeholder 5"/>
          <p:cNvSpPr>
            <a:spLocks noGrp="1"/>
          </p:cNvSpPr>
          <p:nvPr>
            <p:ph type="sldNum" sz="quarter" idx="12"/>
          </p:nvPr>
        </p:nvSpPr>
        <p:spPr/>
        <p:txBody>
          <a:bodyPr/>
          <a:lstStyle/>
          <a:p>
            <a:fld id="{D57F1E4F-1CFF-5643-939E-02111984F565}" type="slidenum">
              <a:rPr lang="en-US" smtClean="0"/>
              <a:t>10</a:t>
            </a:fld>
            <a:endParaRPr lang="en-US" dirty="0"/>
          </a:p>
        </p:txBody>
      </p:sp>
      <p:pic>
        <p:nvPicPr>
          <p:cNvPr id="5" name="Picture 4"/>
          <p:cNvPicPr>
            <a:picLocks noChangeAspect="1"/>
          </p:cNvPicPr>
          <p:nvPr/>
        </p:nvPicPr>
        <p:blipFill>
          <a:blip r:embed="rId2"/>
          <a:stretch>
            <a:fillRect/>
          </a:stretch>
        </p:blipFill>
        <p:spPr>
          <a:xfrm>
            <a:off x="526212" y="1847041"/>
            <a:ext cx="6702724" cy="4256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7620076" y="2447971"/>
            <a:ext cx="3765353" cy="3556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6116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
        <p:nvSpPr>
          <p:cNvPr id="6" name="Rectangle 5"/>
          <p:cNvSpPr/>
          <p:nvPr/>
        </p:nvSpPr>
        <p:spPr>
          <a:xfrm>
            <a:off x="9386888" y="2020482"/>
            <a:ext cx="2424630" cy="41561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dirty="0"/>
              <a:t>Examining the distribution of total assets across USA with respect to bank over the last 6 years</a:t>
            </a:r>
          </a:p>
        </p:txBody>
      </p:sp>
      <p:sp>
        <p:nvSpPr>
          <p:cNvPr id="8" name="Title 1"/>
          <p:cNvSpPr txBox="1">
            <a:spLocks/>
          </p:cNvSpPr>
          <p:nvPr/>
        </p:nvSpPr>
        <p:spPr>
          <a:xfrm>
            <a:off x="381288" y="286604"/>
            <a:ext cx="8219248" cy="877963"/>
          </a:xfrm>
          <a:prstGeom prst="rect">
            <a:avLst/>
          </a:prstGeom>
        </p:spPr>
        <p:txBody>
          <a:bodyPr vert="horz" lIns="91440" tIns="45720" rIns="91440" bIns="45720" rtlCol="0" anchor="b">
            <a:normAutofit fontScale="92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Part 1: Exploratory Data Analysis (BI)</a:t>
            </a:r>
          </a:p>
        </p:txBody>
      </p:sp>
      <p:pic>
        <p:nvPicPr>
          <p:cNvPr id="9" name="Picture 8"/>
          <p:cNvPicPr>
            <a:picLocks noChangeAspect="1"/>
          </p:cNvPicPr>
          <p:nvPr/>
        </p:nvPicPr>
        <p:blipFill>
          <a:blip r:embed="rId2"/>
          <a:stretch>
            <a:fillRect/>
          </a:stretch>
        </p:blipFill>
        <p:spPr>
          <a:xfrm>
            <a:off x="381288" y="1431171"/>
            <a:ext cx="8792086" cy="5028614"/>
          </a:xfrm>
          <a:prstGeom prst="rect">
            <a:avLst/>
          </a:prstGeom>
        </p:spPr>
      </p:pic>
    </p:spTree>
    <p:extLst>
      <p:ext uri="{BB962C8B-B14F-4D97-AF65-F5344CB8AC3E}">
        <p14:creationId xmlns:p14="http://schemas.microsoft.com/office/powerpoint/2010/main" val="383727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365" y="352428"/>
            <a:ext cx="10816315" cy="650432"/>
          </a:xfrm>
        </p:spPr>
        <p:txBody>
          <a:bodyPr>
            <a:normAutofit fontScale="90000"/>
          </a:bodyPr>
          <a:lstStyle/>
          <a:p>
            <a:r>
              <a:rPr lang="en-US" dirty="0"/>
              <a:t>Going a step further..		</a:t>
            </a:r>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sp>
        <p:nvSpPr>
          <p:cNvPr id="6" name="Rectangle 5"/>
          <p:cNvSpPr/>
          <p:nvPr/>
        </p:nvSpPr>
        <p:spPr>
          <a:xfrm>
            <a:off x="9412620" y="906728"/>
            <a:ext cx="2683190" cy="5137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en-US" sz="2000" dirty="0"/>
              <a:t>Drilling through the heat map, it is relevant that why New York City of NY is considered to be the financial hub of USA.</a:t>
            </a:r>
          </a:p>
          <a:p>
            <a:pPr marL="342900" indent="-342900">
              <a:buFont typeface="+mj-lt"/>
              <a:buAutoNum type="arabicPeriod"/>
            </a:pPr>
            <a:r>
              <a:rPr lang="en-US" sz="2000" dirty="0"/>
              <a:t>We observed  that per capita income is highest in NY and hence the number of banks is also highest</a:t>
            </a:r>
          </a:p>
          <a:p>
            <a:pPr marL="342900" indent="-342900">
              <a:buFont typeface="+mj-lt"/>
              <a:buAutoNum type="arabicPeriod"/>
            </a:pPr>
            <a:endParaRPr lang="en-US" sz="2000" dirty="0"/>
          </a:p>
        </p:txBody>
      </p:sp>
      <p:pic>
        <p:nvPicPr>
          <p:cNvPr id="7" name="Picture 6"/>
          <p:cNvPicPr>
            <a:picLocks noChangeAspect="1"/>
          </p:cNvPicPr>
          <p:nvPr/>
        </p:nvPicPr>
        <p:blipFill>
          <a:blip r:embed="rId2"/>
          <a:stretch>
            <a:fillRect/>
          </a:stretch>
        </p:blipFill>
        <p:spPr>
          <a:xfrm>
            <a:off x="339365" y="906728"/>
            <a:ext cx="8936056" cy="5282200"/>
          </a:xfrm>
          <a:prstGeom prst="rect">
            <a:avLst/>
          </a:prstGeom>
        </p:spPr>
      </p:pic>
    </p:spTree>
    <p:extLst>
      <p:ext uri="{BB962C8B-B14F-4D97-AF65-F5344CB8AC3E}">
        <p14:creationId xmlns:p14="http://schemas.microsoft.com/office/powerpoint/2010/main" val="3141703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28158"/>
          </a:xfrm>
        </p:spPr>
        <p:txBody>
          <a:bodyPr/>
          <a:lstStyle/>
          <a:p>
            <a:r>
              <a:rPr lang="en-US" dirty="0"/>
              <a:t>Distribution of Assets across banks</a:t>
            </a:r>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pic>
        <p:nvPicPr>
          <p:cNvPr id="5" name="Picture 4"/>
          <p:cNvPicPr>
            <a:picLocks noChangeAspect="1"/>
          </p:cNvPicPr>
          <p:nvPr/>
        </p:nvPicPr>
        <p:blipFill>
          <a:blip r:embed="rId2"/>
          <a:stretch>
            <a:fillRect/>
          </a:stretch>
        </p:blipFill>
        <p:spPr>
          <a:xfrm>
            <a:off x="485150" y="1481590"/>
            <a:ext cx="10670530" cy="4685928"/>
          </a:xfrm>
          <a:prstGeom prst="rect">
            <a:avLst/>
          </a:prstGeom>
        </p:spPr>
      </p:pic>
      <p:sp>
        <p:nvSpPr>
          <p:cNvPr id="9" name="TextBox 8"/>
          <p:cNvSpPr txBox="1"/>
          <p:nvPr/>
        </p:nvSpPr>
        <p:spPr>
          <a:xfrm>
            <a:off x="200722" y="1063510"/>
            <a:ext cx="11519210" cy="369332"/>
          </a:xfrm>
          <a:prstGeom prst="rect">
            <a:avLst/>
          </a:prstGeom>
          <a:noFill/>
        </p:spPr>
        <p:txBody>
          <a:bodyPr wrap="square" rtlCol="0">
            <a:spAutoFit/>
          </a:bodyPr>
          <a:lstStyle/>
          <a:p>
            <a:r>
              <a:rPr lang="en-US" dirty="0"/>
              <a:t>Apart from couple of outliers like </a:t>
            </a:r>
            <a:r>
              <a:rPr lang="en-US" dirty="0" err="1"/>
              <a:t>J.P.Morgan</a:t>
            </a:r>
            <a:r>
              <a:rPr lang="en-US" dirty="0"/>
              <a:t> ($2.57B), majority of the banks fall below 1 billion</a:t>
            </a:r>
          </a:p>
        </p:txBody>
      </p:sp>
    </p:spTree>
    <p:extLst>
      <p:ext uri="{BB962C8B-B14F-4D97-AF65-F5344CB8AC3E}">
        <p14:creationId xmlns:p14="http://schemas.microsoft.com/office/powerpoint/2010/main" val="282241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3" y="286603"/>
            <a:ext cx="10750327" cy="795065"/>
          </a:xfrm>
        </p:spPr>
        <p:txBody>
          <a:bodyPr/>
          <a:lstStyle/>
          <a:p>
            <a:r>
              <a:rPr lang="en-US" dirty="0"/>
              <a:t>Trend Analysis and Forecasting</a:t>
            </a:r>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sp>
        <p:nvSpPr>
          <p:cNvPr id="6" name="Rectangle 5"/>
          <p:cNvSpPr/>
          <p:nvPr/>
        </p:nvSpPr>
        <p:spPr>
          <a:xfrm>
            <a:off x="9255512" y="1271239"/>
            <a:ext cx="2301749" cy="4875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Getting an insight of the Banks and analyzing the trends year over year and getting the growth rate percentage and forecasting the Future.</a:t>
            </a:r>
          </a:p>
        </p:txBody>
      </p:sp>
      <p:pic>
        <p:nvPicPr>
          <p:cNvPr id="5" name="Content Placeholder 4"/>
          <p:cNvPicPr>
            <a:picLocks noGrp="1" noChangeAspect="1"/>
          </p:cNvPicPr>
          <p:nvPr>
            <p:ph idx="1"/>
          </p:nvPr>
        </p:nvPicPr>
        <p:blipFill rotWithShape="1">
          <a:blip r:embed="rId3"/>
          <a:srcRect t="1155" r="3848" b="5392"/>
          <a:stretch/>
        </p:blipFill>
        <p:spPr>
          <a:xfrm>
            <a:off x="209063" y="1271239"/>
            <a:ext cx="8902581" cy="4875036"/>
          </a:xfrm>
          <a:prstGeom prst="rect">
            <a:avLst/>
          </a:prstGeom>
        </p:spPr>
      </p:pic>
    </p:spTree>
    <p:extLst>
      <p:ext uri="{BB962C8B-B14F-4D97-AF65-F5344CB8AC3E}">
        <p14:creationId xmlns:p14="http://schemas.microsoft.com/office/powerpoint/2010/main" val="297086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626" y="241999"/>
            <a:ext cx="10058400" cy="705856"/>
          </a:xfrm>
        </p:spPr>
        <p:txBody>
          <a:bodyPr>
            <a:normAutofit fontScale="90000"/>
          </a:bodyPr>
          <a:lstStyle/>
          <a:p>
            <a:r>
              <a:rPr lang="en-US" dirty="0"/>
              <a:t>An Insight in the Forecasts</a:t>
            </a:r>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
        <p:nvSpPr>
          <p:cNvPr id="12" name="Rectangle 11"/>
          <p:cNvSpPr/>
          <p:nvPr/>
        </p:nvSpPr>
        <p:spPr>
          <a:xfrm>
            <a:off x="9634888" y="947855"/>
            <a:ext cx="2348523" cy="50808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en-US" dirty="0"/>
              <a:t>Forecasted the Total asset values of Banks and predicted the asset value of </a:t>
            </a:r>
            <a:r>
              <a:rPr lang="en-US" dirty="0" err="1"/>
              <a:t>J.P.Morgan</a:t>
            </a:r>
            <a:r>
              <a:rPr lang="en-US" dirty="0"/>
              <a:t> to be $9.66B </a:t>
            </a:r>
            <a:r>
              <a:rPr lang="en-US" dirty="0">
                <a:solidFill>
                  <a:srgbClr val="FF0000"/>
                </a:solidFill>
              </a:rPr>
              <a:t>(dropping by 0.11%) in 2017, </a:t>
            </a:r>
            <a:r>
              <a:rPr lang="en-US" dirty="0"/>
              <a:t>considering trend over last 5 years.</a:t>
            </a:r>
          </a:p>
          <a:p>
            <a:pPr marL="342900" indent="-342900">
              <a:buFont typeface="+mj-lt"/>
              <a:buAutoNum type="arabicPeriod"/>
            </a:pPr>
            <a:r>
              <a:rPr lang="en-US" dirty="0"/>
              <a:t>Same result can be found by applying linear regression over the dataset.</a:t>
            </a:r>
          </a:p>
        </p:txBody>
      </p:sp>
      <p:pic>
        <p:nvPicPr>
          <p:cNvPr id="3" name="Picture 2"/>
          <p:cNvPicPr>
            <a:picLocks noChangeAspect="1"/>
          </p:cNvPicPr>
          <p:nvPr/>
        </p:nvPicPr>
        <p:blipFill rotWithShape="1">
          <a:blip r:embed="rId2"/>
          <a:srcRect l="28643" t="9889" r="12171" b="7631"/>
          <a:stretch/>
        </p:blipFill>
        <p:spPr>
          <a:xfrm>
            <a:off x="606625" y="947855"/>
            <a:ext cx="8664965" cy="5241774"/>
          </a:xfrm>
          <a:prstGeom prst="rect">
            <a:avLst/>
          </a:prstGeom>
        </p:spPr>
      </p:pic>
    </p:spTree>
    <p:extLst>
      <p:ext uri="{BB962C8B-B14F-4D97-AF65-F5344CB8AC3E}">
        <p14:creationId xmlns:p14="http://schemas.microsoft.com/office/powerpoint/2010/main" val="236668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the Banks	</a:t>
            </a:r>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pic>
        <p:nvPicPr>
          <p:cNvPr id="6" name="Picture 5"/>
          <p:cNvPicPr>
            <a:picLocks noChangeAspect="1"/>
          </p:cNvPicPr>
          <p:nvPr/>
        </p:nvPicPr>
        <p:blipFill rotWithShape="1">
          <a:blip r:embed="rId2"/>
          <a:srcRect l="-2767" t="-7568" r="26688" b="57826"/>
          <a:stretch/>
        </p:blipFill>
        <p:spPr>
          <a:xfrm>
            <a:off x="700087" y="1850065"/>
            <a:ext cx="9739425" cy="2650002"/>
          </a:xfrm>
          <a:prstGeom prst="rect">
            <a:avLst/>
          </a:prstGeom>
        </p:spPr>
      </p:pic>
      <p:sp>
        <p:nvSpPr>
          <p:cNvPr id="8" name="Rectangle 7"/>
          <p:cNvSpPr/>
          <p:nvPr/>
        </p:nvSpPr>
        <p:spPr>
          <a:xfrm>
            <a:off x="1097280" y="1850065"/>
            <a:ext cx="7089790" cy="4359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TOP 10 BANKS</a:t>
            </a:r>
          </a:p>
        </p:txBody>
      </p:sp>
      <p:sp>
        <p:nvSpPr>
          <p:cNvPr id="10" name="Rectangle 9"/>
          <p:cNvSpPr/>
          <p:nvPr/>
        </p:nvSpPr>
        <p:spPr>
          <a:xfrm>
            <a:off x="1097280" y="5149900"/>
            <a:ext cx="9981846"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JP Morgan chase with the highest assets of 36,846 M.</a:t>
            </a:r>
          </a:p>
        </p:txBody>
      </p:sp>
    </p:spTree>
    <p:extLst>
      <p:ext uri="{BB962C8B-B14F-4D97-AF65-F5344CB8AC3E}">
        <p14:creationId xmlns:p14="http://schemas.microsoft.com/office/powerpoint/2010/main" val="3015236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the Banks from Bottom</a:t>
            </a:r>
          </a:p>
        </p:txBody>
      </p:sp>
      <p:pic>
        <p:nvPicPr>
          <p:cNvPr id="5" name="Content Placeholder 4"/>
          <p:cNvPicPr>
            <a:picLocks noGrp="1" noChangeAspect="1"/>
          </p:cNvPicPr>
          <p:nvPr>
            <p:ph idx="1"/>
          </p:nvPr>
        </p:nvPicPr>
        <p:blipFill>
          <a:blip r:embed="rId2"/>
          <a:stretch>
            <a:fillRect/>
          </a:stretch>
        </p:blipFill>
        <p:spPr>
          <a:xfrm>
            <a:off x="1154083" y="1976432"/>
            <a:ext cx="10058400" cy="2818852"/>
          </a:xfrm>
          <a:prstGeom prst="rect">
            <a:avLst/>
          </a:prstGeom>
        </p:spPr>
      </p:pic>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sp>
        <p:nvSpPr>
          <p:cNvPr id="6" name="Rectangle 5"/>
          <p:cNvSpPr/>
          <p:nvPr/>
        </p:nvSpPr>
        <p:spPr>
          <a:xfrm>
            <a:off x="1154083" y="5029200"/>
            <a:ext cx="10058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eastern Bank having the least value of around 10M.</a:t>
            </a:r>
          </a:p>
        </p:txBody>
      </p:sp>
    </p:spTree>
    <p:extLst>
      <p:ext uri="{BB962C8B-B14F-4D97-AF65-F5344CB8AC3E}">
        <p14:creationId xmlns:p14="http://schemas.microsoft.com/office/powerpoint/2010/main" val="386621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1 – Part 2</a:t>
            </a:r>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
        <p:nvSpPr>
          <p:cNvPr id="5" name="Content Placeholder 2"/>
          <p:cNvSpPr txBox="1">
            <a:spLocks/>
          </p:cNvSpPr>
          <p:nvPr/>
        </p:nvSpPr>
        <p:spPr>
          <a:xfrm>
            <a:off x="4724400" y="1958196"/>
            <a:ext cx="7119668" cy="349369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Font typeface="Calibri" panose="020F0502020204030204" pitchFamily="34" charset="0"/>
              <a:buNone/>
            </a:pPr>
            <a:endParaRPr lang="en-US" sz="1800" dirty="0"/>
          </a:p>
          <a:p>
            <a:r>
              <a:rPr lang="en-US" sz="1800" dirty="0"/>
              <a:t>Goals</a:t>
            </a:r>
          </a:p>
          <a:p>
            <a:r>
              <a:rPr lang="en-US" sz="1800" dirty="0"/>
              <a:t>1. Scrap the website and download PDF files</a:t>
            </a:r>
          </a:p>
          <a:p>
            <a:r>
              <a:rPr lang="en-US" sz="1800" dirty="0"/>
              <a:t>2. Clean the PDF files and scrap the data from PDF in a clean consistent format</a:t>
            </a:r>
          </a:p>
          <a:p>
            <a:pPr marL="0" indent="0">
              <a:buNone/>
            </a:pPr>
            <a:r>
              <a:rPr lang="en-US" sz="1800" dirty="0"/>
              <a:t> Data Reference: </a:t>
            </a:r>
            <a:r>
              <a:rPr lang="en-US" sz="1800" dirty="0">
                <a:hlinkClick r:id="rId2"/>
              </a:rPr>
              <a:t>https://www.ffiec.gov/nicpubweb/content/BHCPRRPT/BHCPR_Peer.htm</a:t>
            </a:r>
            <a:r>
              <a:rPr lang="en-US" sz="1800" dirty="0"/>
              <a:t> </a:t>
            </a:r>
            <a:endParaRPr lang="en-US" sz="1600" dirty="0"/>
          </a:p>
          <a:p>
            <a:pPr marL="0" indent="0">
              <a:buNone/>
            </a:pPr>
            <a:r>
              <a:rPr lang="en-US" sz="1800" dirty="0"/>
              <a:t> Coding Language Used: Python</a:t>
            </a:r>
          </a:p>
          <a:p>
            <a:endParaRPr lang="en-US" sz="1800" dirty="0"/>
          </a:p>
        </p:txBody>
      </p:sp>
      <p:sp>
        <p:nvSpPr>
          <p:cNvPr id="6" name="Trapezoid 5"/>
          <p:cNvSpPr/>
          <p:nvPr/>
        </p:nvSpPr>
        <p:spPr>
          <a:xfrm rot="5400000">
            <a:off x="1263525" y="2369275"/>
            <a:ext cx="3371725" cy="2976282"/>
          </a:xfrm>
          <a:prstGeom prst="trapezoid">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isometricOffAxis2Right"/>
              <a:lightRig rig="threePt" dir="t"/>
            </a:scene3d>
          </a:bodyPr>
          <a:lstStyle/>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Content Placeholder 5"/>
          <p:cNvSpPr txBox="1">
            <a:spLocks/>
          </p:cNvSpPr>
          <p:nvPr/>
        </p:nvSpPr>
        <p:spPr>
          <a:xfrm>
            <a:off x="2522669" y="3619849"/>
            <a:ext cx="1565237" cy="4751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bg1"/>
                </a:solidFill>
              </a:rPr>
              <a:t>Part 2</a:t>
            </a:r>
          </a:p>
        </p:txBody>
      </p:sp>
    </p:spTree>
    <p:extLst>
      <p:ext uri="{BB962C8B-B14F-4D97-AF65-F5344CB8AC3E}">
        <p14:creationId xmlns:p14="http://schemas.microsoft.com/office/powerpoint/2010/main" val="2557640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2: Step 1</a:t>
            </a:r>
          </a:p>
        </p:txBody>
      </p:sp>
      <p:sp>
        <p:nvSpPr>
          <p:cNvPr id="3" name="Content Placeholder 2"/>
          <p:cNvSpPr>
            <a:spLocks noGrp="1"/>
          </p:cNvSpPr>
          <p:nvPr>
            <p:ph idx="1"/>
          </p:nvPr>
        </p:nvSpPr>
        <p:spPr>
          <a:xfrm>
            <a:off x="284672" y="1164567"/>
            <a:ext cx="11559396" cy="603848"/>
          </a:xfrm>
        </p:spPr>
        <p:txBody>
          <a:bodyPr>
            <a:noAutofit/>
          </a:bodyPr>
          <a:lstStyle/>
          <a:p>
            <a:r>
              <a:rPr lang="en-US" dirty="0"/>
              <a:t>Fetching HTML content using URLLIB and </a:t>
            </a:r>
            <a:r>
              <a:rPr lang="en-US" dirty="0" err="1"/>
              <a:t>BeautifulSoup</a:t>
            </a:r>
            <a:r>
              <a:rPr lang="en-US" dirty="0"/>
              <a:t> library. Finding all the ‘a’ tag and getting the ‘</a:t>
            </a:r>
            <a:r>
              <a:rPr lang="en-US" dirty="0" err="1"/>
              <a:t>href</a:t>
            </a:r>
            <a:r>
              <a:rPr lang="en-US" dirty="0"/>
              <a:t>’ attribute. Filtering out URL containing a pattern of ‘PeerGroup_1’ in which we are interested</a:t>
            </a:r>
          </a:p>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19</a:t>
            </a:fld>
            <a:endParaRPr lang="en-US" dirty="0"/>
          </a:p>
        </p:txBody>
      </p:sp>
      <p:pic>
        <p:nvPicPr>
          <p:cNvPr id="5" name="Picture 4"/>
          <p:cNvPicPr>
            <a:picLocks noChangeAspect="1"/>
          </p:cNvPicPr>
          <p:nvPr/>
        </p:nvPicPr>
        <p:blipFill>
          <a:blip r:embed="rId2"/>
          <a:stretch>
            <a:fillRect/>
          </a:stretch>
        </p:blipFill>
        <p:spPr>
          <a:xfrm>
            <a:off x="172529" y="1768415"/>
            <a:ext cx="7378460" cy="4409080"/>
          </a:xfrm>
          <a:prstGeom prst="rect">
            <a:avLst/>
          </a:prstGeom>
        </p:spPr>
      </p:pic>
      <p:sp>
        <p:nvSpPr>
          <p:cNvPr id="8" name="TextBox 7"/>
          <p:cNvSpPr txBox="1"/>
          <p:nvPr/>
        </p:nvSpPr>
        <p:spPr>
          <a:xfrm>
            <a:off x="7875917" y="2165230"/>
            <a:ext cx="4149306" cy="1754326"/>
          </a:xfrm>
          <a:prstGeom prst="rect">
            <a:avLst/>
          </a:prstGeom>
          <a:noFill/>
        </p:spPr>
        <p:txBody>
          <a:bodyPr wrap="square" rtlCol="0">
            <a:spAutoFit/>
          </a:bodyPr>
          <a:lstStyle/>
          <a:p>
            <a:r>
              <a:rPr lang="en-US" dirty="0"/>
              <a:t>Finding all the ‘a’ tag and getting the ‘</a:t>
            </a:r>
            <a:r>
              <a:rPr lang="en-US" dirty="0" err="1"/>
              <a:t>href</a:t>
            </a:r>
            <a:r>
              <a:rPr lang="en-US" dirty="0"/>
              <a:t>’ attribute. Filtering out URL containing a pattern of ‘PeerGroup_1’ in which we are interested. </a:t>
            </a:r>
          </a:p>
          <a:p>
            <a:r>
              <a:rPr lang="en-US" dirty="0"/>
              <a:t>Filtered ‘</a:t>
            </a:r>
            <a:r>
              <a:rPr lang="en-US" dirty="0" err="1"/>
              <a:t>url</a:t>
            </a:r>
            <a:r>
              <a:rPr lang="en-US" dirty="0"/>
              <a:t>’ are now kept in the list to be used further</a:t>
            </a:r>
          </a:p>
        </p:txBody>
      </p:sp>
    </p:spTree>
    <p:extLst>
      <p:ext uri="{BB962C8B-B14F-4D97-AF65-F5344CB8AC3E}">
        <p14:creationId xmlns:p14="http://schemas.microsoft.com/office/powerpoint/2010/main" val="401395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72" y="183085"/>
            <a:ext cx="5967754" cy="877963"/>
          </a:xfrm>
        </p:spPr>
        <p:txBody>
          <a:bodyPr/>
          <a:lstStyle/>
          <a:p>
            <a:r>
              <a:rPr lang="en-US" dirty="0"/>
              <a:t>Assignment 1 – Part 1</a:t>
            </a:r>
          </a:p>
        </p:txBody>
      </p:sp>
      <p:sp>
        <p:nvSpPr>
          <p:cNvPr id="3" name="Content Placeholder 2"/>
          <p:cNvSpPr>
            <a:spLocks noGrp="1"/>
          </p:cNvSpPr>
          <p:nvPr>
            <p:ph idx="1"/>
          </p:nvPr>
        </p:nvSpPr>
        <p:spPr>
          <a:xfrm>
            <a:off x="4724400" y="1479177"/>
            <a:ext cx="7119668" cy="3015186"/>
          </a:xfrm>
        </p:spPr>
        <p:txBody>
          <a:bodyPr>
            <a:noAutofit/>
          </a:bodyPr>
          <a:lstStyle/>
          <a:p>
            <a:pPr marL="0" indent="0" algn="just">
              <a:buNone/>
            </a:pPr>
            <a:endParaRPr lang="en-US" sz="2800" dirty="0"/>
          </a:p>
          <a:p>
            <a:r>
              <a:rPr lang="en-US" sz="2800" dirty="0"/>
              <a:t>Goal: Analyzing Banks with asset values greater than $10 Billion</a:t>
            </a:r>
          </a:p>
          <a:p>
            <a:r>
              <a:rPr lang="en-US" sz="2800" dirty="0"/>
              <a:t>Data Reference: </a:t>
            </a:r>
            <a:r>
              <a:rPr lang="en-US" sz="2400" dirty="0">
                <a:hlinkClick r:id="rId2"/>
              </a:rPr>
              <a:t>https://www.ffiec.gov/nicpubweb/nicweb/HCSGreaterThan10B.aspx</a:t>
            </a:r>
            <a:r>
              <a:rPr lang="en-US" sz="2400" dirty="0"/>
              <a:t> </a:t>
            </a:r>
          </a:p>
          <a:p>
            <a:r>
              <a:rPr lang="en-US" sz="2800" dirty="0"/>
              <a:t>Requirement: Scraping data for 15 quarters </a:t>
            </a:r>
          </a:p>
          <a:p>
            <a:pPr marL="0" indent="0">
              <a:buNone/>
            </a:pPr>
            <a:r>
              <a:rPr lang="en-US" sz="2800" dirty="0"/>
              <a:t> Coding Language used: Python </a:t>
            </a:r>
          </a:p>
          <a:p>
            <a:endParaRPr lang="en-US" sz="2800" dirty="0"/>
          </a:p>
        </p:txBody>
      </p:sp>
      <p:sp>
        <p:nvSpPr>
          <p:cNvPr id="6" name="Slide Number Placeholder 5"/>
          <p:cNvSpPr>
            <a:spLocks noGrp="1"/>
          </p:cNvSpPr>
          <p:nvPr>
            <p:ph type="sldNum" sz="quarter" idx="12"/>
          </p:nvPr>
        </p:nvSpPr>
        <p:spPr/>
        <p:txBody>
          <a:bodyPr/>
          <a:lstStyle/>
          <a:p>
            <a:fld id="{D57F1E4F-1CFF-5643-939E-02111984F565}" type="slidenum">
              <a:rPr lang="en-US" smtClean="0"/>
              <a:t>2</a:t>
            </a:fld>
            <a:endParaRPr lang="en-US" dirty="0"/>
          </a:p>
        </p:txBody>
      </p:sp>
      <p:sp>
        <p:nvSpPr>
          <p:cNvPr id="5" name="Trapezoid 4"/>
          <p:cNvSpPr/>
          <p:nvPr/>
        </p:nvSpPr>
        <p:spPr>
          <a:xfrm rot="5400000">
            <a:off x="1263525" y="2369273"/>
            <a:ext cx="3371725" cy="2976282"/>
          </a:xfrm>
          <a:prstGeom prst="trapezoid">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isometricOffAxis2Right"/>
              <a:lightRig rig="threePt" dir="t"/>
            </a:scene3d>
          </a:bodyPr>
          <a:lstStyle/>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Content Placeholder 5"/>
          <p:cNvSpPr txBox="1">
            <a:spLocks/>
          </p:cNvSpPr>
          <p:nvPr/>
        </p:nvSpPr>
        <p:spPr>
          <a:xfrm>
            <a:off x="2522669" y="3619849"/>
            <a:ext cx="1565237" cy="4751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bg1"/>
                </a:solidFill>
              </a:rPr>
              <a:t>Part 1</a:t>
            </a:r>
          </a:p>
        </p:txBody>
      </p:sp>
    </p:spTree>
    <p:extLst>
      <p:ext uri="{BB962C8B-B14F-4D97-AF65-F5344CB8AC3E}">
        <p14:creationId xmlns:p14="http://schemas.microsoft.com/office/powerpoint/2010/main" val="45368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2: Step 2</a:t>
            </a:r>
          </a:p>
        </p:txBody>
      </p:sp>
      <p:sp>
        <p:nvSpPr>
          <p:cNvPr id="3" name="Content Placeholder 2"/>
          <p:cNvSpPr>
            <a:spLocks noGrp="1"/>
          </p:cNvSpPr>
          <p:nvPr>
            <p:ph idx="1"/>
          </p:nvPr>
        </p:nvSpPr>
        <p:spPr>
          <a:xfrm>
            <a:off x="284672" y="1164567"/>
            <a:ext cx="11559396" cy="603848"/>
          </a:xfrm>
        </p:spPr>
        <p:txBody>
          <a:bodyPr>
            <a:noAutofit/>
          </a:bodyPr>
          <a:lstStyle/>
          <a:p>
            <a:r>
              <a:rPr lang="en-US" dirty="0"/>
              <a:t>Using the ‘</a:t>
            </a:r>
            <a:r>
              <a:rPr lang="en-US" dirty="0" err="1"/>
              <a:t>urlretrive</a:t>
            </a:r>
            <a:r>
              <a:rPr lang="en-US" dirty="0"/>
              <a:t>’ function from </a:t>
            </a:r>
            <a:r>
              <a:rPr lang="en-US" dirty="0" err="1"/>
              <a:t>urllib</a:t>
            </a:r>
            <a:r>
              <a:rPr lang="en-US" dirty="0"/>
              <a:t> package, to download the </a:t>
            </a:r>
            <a:r>
              <a:rPr lang="en-US" dirty="0" err="1"/>
              <a:t>url</a:t>
            </a:r>
            <a:r>
              <a:rPr lang="en-US" dirty="0"/>
              <a:t>. Looping through all the </a:t>
            </a:r>
            <a:r>
              <a:rPr lang="en-US" dirty="0" err="1"/>
              <a:t>url’s</a:t>
            </a:r>
            <a:r>
              <a:rPr lang="en-US" dirty="0"/>
              <a:t> in the array and downloading the files in a drive defined in the code </a:t>
            </a:r>
          </a:p>
        </p:txBody>
      </p:sp>
      <p:sp>
        <p:nvSpPr>
          <p:cNvPr id="6" name="Slide Number Placeholder 5"/>
          <p:cNvSpPr>
            <a:spLocks noGrp="1"/>
          </p:cNvSpPr>
          <p:nvPr>
            <p:ph type="sldNum" sz="quarter" idx="12"/>
          </p:nvPr>
        </p:nvSpPr>
        <p:spPr/>
        <p:txBody>
          <a:bodyPr/>
          <a:lstStyle/>
          <a:p>
            <a:fld id="{D57F1E4F-1CFF-5643-939E-02111984F565}" type="slidenum">
              <a:rPr lang="en-US" smtClean="0"/>
              <a:t>20</a:t>
            </a:fld>
            <a:endParaRPr lang="en-US" dirty="0"/>
          </a:p>
        </p:txBody>
      </p:sp>
      <p:pic>
        <p:nvPicPr>
          <p:cNvPr id="7" name="Picture 6"/>
          <p:cNvPicPr>
            <a:picLocks noChangeAspect="1"/>
          </p:cNvPicPr>
          <p:nvPr/>
        </p:nvPicPr>
        <p:blipFill>
          <a:blip r:embed="rId2"/>
          <a:stretch>
            <a:fillRect/>
          </a:stretch>
        </p:blipFill>
        <p:spPr>
          <a:xfrm>
            <a:off x="8278692" y="3247644"/>
            <a:ext cx="3243532" cy="2884767"/>
          </a:xfrm>
          <a:prstGeom prst="rect">
            <a:avLst/>
          </a:prstGeom>
        </p:spPr>
      </p:pic>
      <p:sp>
        <p:nvSpPr>
          <p:cNvPr id="11" name="Bent Arrow 10"/>
          <p:cNvSpPr/>
          <p:nvPr/>
        </p:nvSpPr>
        <p:spPr>
          <a:xfrm rot="5400000">
            <a:off x="8102573" y="2415906"/>
            <a:ext cx="839429" cy="711477"/>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pic>
        <p:nvPicPr>
          <p:cNvPr id="12" name="Picture 11"/>
          <p:cNvPicPr>
            <a:picLocks noChangeAspect="1"/>
          </p:cNvPicPr>
          <p:nvPr/>
        </p:nvPicPr>
        <p:blipFill>
          <a:blip r:embed="rId3"/>
          <a:stretch>
            <a:fillRect/>
          </a:stretch>
        </p:blipFill>
        <p:spPr>
          <a:xfrm>
            <a:off x="181963" y="1937618"/>
            <a:ext cx="7877175" cy="3362325"/>
          </a:xfrm>
          <a:prstGeom prst="rect">
            <a:avLst/>
          </a:prstGeom>
        </p:spPr>
      </p:pic>
    </p:spTree>
    <p:extLst>
      <p:ext uri="{BB962C8B-B14F-4D97-AF65-F5344CB8AC3E}">
        <p14:creationId xmlns:p14="http://schemas.microsoft.com/office/powerpoint/2010/main" val="223148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2: Step 3</a:t>
            </a:r>
          </a:p>
        </p:txBody>
      </p:sp>
      <p:sp>
        <p:nvSpPr>
          <p:cNvPr id="3" name="Content Placeholder 2"/>
          <p:cNvSpPr>
            <a:spLocks noGrp="1"/>
          </p:cNvSpPr>
          <p:nvPr>
            <p:ph idx="1"/>
          </p:nvPr>
        </p:nvSpPr>
        <p:spPr>
          <a:xfrm>
            <a:off x="284672" y="1164567"/>
            <a:ext cx="11559396" cy="865574"/>
          </a:xfrm>
        </p:spPr>
        <p:txBody>
          <a:bodyPr>
            <a:noAutofit/>
          </a:bodyPr>
          <a:lstStyle/>
          <a:p>
            <a:r>
              <a:rPr lang="en-US" sz="1800" dirty="0"/>
              <a:t>Using the ‘PyPDF2’ package for Python 3.5 reading the pdf page by page. Defined a function which will take path of the pdf file and extract lines of each page in the pdf. Extracted lines is split by ‘/n’ (break) and printed to see the result</a:t>
            </a:r>
          </a:p>
        </p:txBody>
      </p:sp>
      <p:sp>
        <p:nvSpPr>
          <p:cNvPr id="6" name="Slide Number Placeholder 5"/>
          <p:cNvSpPr>
            <a:spLocks noGrp="1"/>
          </p:cNvSpPr>
          <p:nvPr>
            <p:ph type="sldNum" sz="quarter" idx="12"/>
          </p:nvPr>
        </p:nvSpPr>
        <p:spPr/>
        <p:txBody>
          <a:bodyPr/>
          <a:lstStyle/>
          <a:p>
            <a:fld id="{D57F1E4F-1CFF-5643-939E-02111984F565}" type="slidenum">
              <a:rPr lang="en-US" smtClean="0"/>
              <a:t>21</a:t>
            </a:fld>
            <a:endParaRPr lang="en-US" dirty="0"/>
          </a:p>
        </p:txBody>
      </p:sp>
      <p:pic>
        <p:nvPicPr>
          <p:cNvPr id="4" name="Picture 3"/>
          <p:cNvPicPr>
            <a:picLocks noChangeAspect="1"/>
          </p:cNvPicPr>
          <p:nvPr/>
        </p:nvPicPr>
        <p:blipFill>
          <a:blip r:embed="rId2"/>
          <a:stretch>
            <a:fillRect/>
          </a:stretch>
        </p:blipFill>
        <p:spPr>
          <a:xfrm>
            <a:off x="525568" y="1805854"/>
            <a:ext cx="10030902" cy="3884646"/>
          </a:xfrm>
          <a:prstGeom prst="rect">
            <a:avLst/>
          </a:prstGeom>
        </p:spPr>
      </p:pic>
    </p:spTree>
    <p:extLst>
      <p:ext uri="{BB962C8B-B14F-4D97-AF65-F5344CB8AC3E}">
        <p14:creationId xmlns:p14="http://schemas.microsoft.com/office/powerpoint/2010/main" val="296568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2: Step 4</a:t>
            </a:r>
          </a:p>
        </p:txBody>
      </p:sp>
      <p:sp>
        <p:nvSpPr>
          <p:cNvPr id="3" name="Content Placeholder 2"/>
          <p:cNvSpPr>
            <a:spLocks noGrp="1"/>
          </p:cNvSpPr>
          <p:nvPr>
            <p:ph idx="1"/>
          </p:nvPr>
        </p:nvSpPr>
        <p:spPr>
          <a:xfrm>
            <a:off x="284672" y="1164567"/>
            <a:ext cx="11559396" cy="865574"/>
          </a:xfrm>
        </p:spPr>
        <p:txBody>
          <a:bodyPr>
            <a:noAutofit/>
          </a:bodyPr>
          <a:lstStyle/>
          <a:p>
            <a:r>
              <a:rPr lang="en-US" sz="1800" dirty="0"/>
              <a:t>Applying regex on the lines to remove unwanted data. </a:t>
            </a:r>
          </a:p>
        </p:txBody>
      </p:sp>
      <p:sp>
        <p:nvSpPr>
          <p:cNvPr id="6" name="Slide Number Placeholder 5"/>
          <p:cNvSpPr>
            <a:spLocks noGrp="1"/>
          </p:cNvSpPr>
          <p:nvPr>
            <p:ph type="sldNum" sz="quarter" idx="12"/>
          </p:nvPr>
        </p:nvSpPr>
        <p:spPr/>
        <p:txBody>
          <a:bodyPr/>
          <a:lstStyle/>
          <a:p>
            <a:fld id="{D57F1E4F-1CFF-5643-939E-02111984F565}" type="slidenum">
              <a:rPr lang="en-US" smtClean="0"/>
              <a:t>22</a:t>
            </a:fld>
            <a:endParaRPr lang="en-US" dirty="0"/>
          </a:p>
        </p:txBody>
      </p:sp>
      <p:pic>
        <p:nvPicPr>
          <p:cNvPr id="5" name="Picture 4"/>
          <p:cNvPicPr>
            <a:picLocks noChangeAspect="1"/>
          </p:cNvPicPr>
          <p:nvPr/>
        </p:nvPicPr>
        <p:blipFill>
          <a:blip r:embed="rId2"/>
          <a:stretch>
            <a:fillRect/>
          </a:stretch>
        </p:blipFill>
        <p:spPr>
          <a:xfrm>
            <a:off x="327833" y="2042530"/>
            <a:ext cx="8358967" cy="3533775"/>
          </a:xfrm>
          <a:prstGeom prst="rect">
            <a:avLst/>
          </a:prstGeom>
        </p:spPr>
      </p:pic>
      <p:sp>
        <p:nvSpPr>
          <p:cNvPr id="7" name="TextBox 6"/>
          <p:cNvSpPr txBox="1"/>
          <p:nvPr/>
        </p:nvSpPr>
        <p:spPr>
          <a:xfrm>
            <a:off x="8781691" y="2030142"/>
            <a:ext cx="3062377" cy="3754874"/>
          </a:xfrm>
          <a:prstGeom prst="rect">
            <a:avLst/>
          </a:prstGeom>
          <a:noFill/>
        </p:spPr>
        <p:txBody>
          <a:bodyPr wrap="square" rtlCol="0">
            <a:spAutoFit/>
          </a:bodyPr>
          <a:lstStyle/>
          <a:p>
            <a:pPr marL="342900" indent="-342900">
              <a:buAutoNum type="arabicParenR"/>
            </a:pPr>
            <a:r>
              <a:rPr lang="en-US" sz="1400" dirty="0"/>
              <a:t>Splitting the data in each line by 2 spaces</a:t>
            </a:r>
          </a:p>
          <a:p>
            <a:pPr marL="342900" indent="-342900">
              <a:buAutoNum type="arabicParenR"/>
            </a:pPr>
            <a:r>
              <a:rPr lang="en-US" sz="1400" dirty="0"/>
              <a:t>Applying a function on the </a:t>
            </a:r>
            <a:r>
              <a:rPr lang="en-US" sz="1400" dirty="0" err="1"/>
              <a:t>splitted</a:t>
            </a:r>
            <a:r>
              <a:rPr lang="en-US" sz="1400" dirty="0"/>
              <a:t> data to remove ‘ ‘ (blank) element and appending to a list</a:t>
            </a:r>
          </a:p>
          <a:p>
            <a:pPr marL="342900" indent="-342900">
              <a:buAutoNum type="arabicParenR"/>
            </a:pPr>
            <a:r>
              <a:rPr lang="en-US" sz="1400" dirty="0"/>
              <a:t>Filtering the list further using list comprehension method in python to remove elements with ‘  ‘ or ‘---’ or ‘ ----’  and so on. (can be achieved through regex as well)</a:t>
            </a:r>
          </a:p>
          <a:p>
            <a:pPr marL="342900" indent="-342900">
              <a:buAutoNum type="arabicParenR"/>
            </a:pPr>
            <a:r>
              <a:rPr lang="en-US" sz="1400" dirty="0"/>
              <a:t>After cleaning analyzing the lengths of each list, filtering out list containing 6,5,1,4 elements which is useful</a:t>
            </a:r>
          </a:p>
          <a:p>
            <a:pPr marL="342900" indent="-342900">
              <a:buAutoNum type="arabicParenR"/>
            </a:pPr>
            <a:r>
              <a:rPr lang="en-US" sz="1400" dirty="0"/>
              <a:t>After the cleansing adding into the final list named ‘</a:t>
            </a:r>
            <a:r>
              <a:rPr lang="en-US" sz="1400" dirty="0" err="1"/>
              <a:t>flines</a:t>
            </a:r>
            <a:r>
              <a:rPr lang="en-US" sz="1400" dirty="0"/>
              <a:t>’ here</a:t>
            </a:r>
          </a:p>
          <a:p>
            <a:pPr marL="342900" indent="-342900">
              <a:buAutoNum type="arabicParenR"/>
            </a:pPr>
            <a:endParaRPr lang="en-US" sz="1400" dirty="0"/>
          </a:p>
        </p:txBody>
      </p:sp>
    </p:spTree>
    <p:extLst>
      <p:ext uri="{BB962C8B-B14F-4D97-AF65-F5344CB8AC3E}">
        <p14:creationId xmlns:p14="http://schemas.microsoft.com/office/powerpoint/2010/main" val="4037769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3604116" cy="877963"/>
          </a:xfrm>
        </p:spPr>
        <p:txBody>
          <a:bodyPr/>
          <a:lstStyle/>
          <a:p>
            <a:r>
              <a:rPr lang="en-US" dirty="0"/>
              <a:t>Part 2: Step 5</a:t>
            </a:r>
          </a:p>
        </p:txBody>
      </p:sp>
      <p:sp>
        <p:nvSpPr>
          <p:cNvPr id="3" name="Content Placeholder 2"/>
          <p:cNvSpPr>
            <a:spLocks noGrp="1"/>
          </p:cNvSpPr>
          <p:nvPr>
            <p:ph idx="1"/>
          </p:nvPr>
        </p:nvSpPr>
        <p:spPr>
          <a:xfrm>
            <a:off x="284672" y="1164567"/>
            <a:ext cx="11559396" cy="865574"/>
          </a:xfrm>
        </p:spPr>
        <p:txBody>
          <a:bodyPr>
            <a:noAutofit/>
          </a:bodyPr>
          <a:lstStyle/>
          <a:p>
            <a:r>
              <a:rPr lang="en-US" sz="1800" dirty="0"/>
              <a:t>Since the PDF have two tables with different number of columns. We defined a function to find 2</a:t>
            </a:r>
            <a:r>
              <a:rPr lang="en-US" sz="1800" baseline="30000" dirty="0"/>
              <a:t>nd</a:t>
            </a:r>
            <a:r>
              <a:rPr lang="en-US" sz="1800" dirty="0"/>
              <a:t> table and return the index of the list where it is found in the </a:t>
            </a:r>
            <a:r>
              <a:rPr lang="en-US" sz="1800" dirty="0" err="1"/>
              <a:t>flines</a:t>
            </a:r>
            <a:r>
              <a:rPr lang="en-US" sz="1800" dirty="0"/>
              <a:t> list.</a:t>
            </a:r>
          </a:p>
        </p:txBody>
      </p:sp>
      <p:sp>
        <p:nvSpPr>
          <p:cNvPr id="6" name="Slide Number Placeholder 5"/>
          <p:cNvSpPr>
            <a:spLocks noGrp="1"/>
          </p:cNvSpPr>
          <p:nvPr>
            <p:ph type="sldNum" sz="quarter" idx="12"/>
          </p:nvPr>
        </p:nvSpPr>
        <p:spPr/>
        <p:txBody>
          <a:bodyPr/>
          <a:lstStyle/>
          <a:p>
            <a:fld id="{D57F1E4F-1CFF-5643-939E-02111984F565}" type="slidenum">
              <a:rPr lang="en-US" smtClean="0"/>
              <a:t>23</a:t>
            </a:fld>
            <a:endParaRPr lang="en-US" dirty="0"/>
          </a:p>
        </p:txBody>
      </p:sp>
      <p:pic>
        <p:nvPicPr>
          <p:cNvPr id="4" name="Picture 3"/>
          <p:cNvPicPr>
            <a:picLocks noChangeAspect="1"/>
          </p:cNvPicPr>
          <p:nvPr/>
        </p:nvPicPr>
        <p:blipFill>
          <a:blip r:embed="rId2"/>
          <a:stretch>
            <a:fillRect/>
          </a:stretch>
        </p:blipFill>
        <p:spPr>
          <a:xfrm>
            <a:off x="8070801" y="2857848"/>
            <a:ext cx="3963049" cy="1776185"/>
          </a:xfrm>
          <a:prstGeom prst="rect">
            <a:avLst/>
          </a:prstGeom>
        </p:spPr>
      </p:pic>
      <p:pic>
        <p:nvPicPr>
          <p:cNvPr id="8" name="Picture 7"/>
          <p:cNvPicPr>
            <a:picLocks noChangeAspect="1"/>
          </p:cNvPicPr>
          <p:nvPr/>
        </p:nvPicPr>
        <p:blipFill>
          <a:blip r:embed="rId3"/>
          <a:stretch>
            <a:fillRect/>
          </a:stretch>
        </p:blipFill>
        <p:spPr>
          <a:xfrm>
            <a:off x="155275" y="1690703"/>
            <a:ext cx="7801064" cy="4110476"/>
          </a:xfrm>
          <a:prstGeom prst="rect">
            <a:avLst/>
          </a:prstGeom>
        </p:spPr>
      </p:pic>
    </p:spTree>
    <p:extLst>
      <p:ext uri="{BB962C8B-B14F-4D97-AF65-F5344CB8AC3E}">
        <p14:creationId xmlns:p14="http://schemas.microsoft.com/office/powerpoint/2010/main" val="796351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3604116" cy="877963"/>
          </a:xfrm>
        </p:spPr>
        <p:txBody>
          <a:bodyPr/>
          <a:lstStyle/>
          <a:p>
            <a:r>
              <a:rPr lang="en-US" dirty="0"/>
              <a:t>Part 2: Step 6</a:t>
            </a:r>
          </a:p>
        </p:txBody>
      </p:sp>
      <p:sp>
        <p:nvSpPr>
          <p:cNvPr id="3" name="Content Placeholder 2"/>
          <p:cNvSpPr>
            <a:spLocks noGrp="1"/>
          </p:cNvSpPr>
          <p:nvPr>
            <p:ph idx="1"/>
          </p:nvPr>
        </p:nvSpPr>
        <p:spPr>
          <a:xfrm>
            <a:off x="284672" y="1164567"/>
            <a:ext cx="11559396" cy="865574"/>
          </a:xfrm>
        </p:spPr>
        <p:txBody>
          <a:bodyPr>
            <a:noAutofit/>
          </a:bodyPr>
          <a:lstStyle/>
          <a:p>
            <a:r>
              <a:rPr lang="en-US" sz="1800" dirty="0"/>
              <a:t>Looping through the lines in </a:t>
            </a:r>
            <a:r>
              <a:rPr lang="en-US" sz="1800" dirty="0" err="1"/>
              <a:t>flines</a:t>
            </a:r>
            <a:r>
              <a:rPr lang="en-US" sz="1800" dirty="0"/>
              <a:t> array and adding into the arrays to make </a:t>
            </a:r>
            <a:r>
              <a:rPr lang="en-US" sz="1800" dirty="0" err="1"/>
              <a:t>dataframe</a:t>
            </a:r>
            <a:r>
              <a:rPr lang="en-US" sz="1800" dirty="0"/>
              <a:t>. Two loops for two tables, 1 loop ranging from </a:t>
            </a:r>
            <a:r>
              <a:rPr lang="en-US" sz="1800" dirty="0" err="1"/>
              <a:t>flines</a:t>
            </a:r>
            <a:r>
              <a:rPr lang="en-US" sz="1800" dirty="0"/>
              <a:t>[1:is_id] and second in the range of </a:t>
            </a:r>
            <a:r>
              <a:rPr lang="en-US" sz="1800" dirty="0" err="1"/>
              <a:t>flines</a:t>
            </a:r>
            <a:r>
              <a:rPr lang="en-US" sz="1800" dirty="0"/>
              <a:t>[</a:t>
            </a:r>
            <a:r>
              <a:rPr lang="en-US" sz="1800" dirty="0" err="1"/>
              <a:t>is_id</a:t>
            </a:r>
            <a:r>
              <a:rPr lang="en-US" sz="1800" dirty="0"/>
              <a:t>:]</a:t>
            </a:r>
          </a:p>
        </p:txBody>
      </p:sp>
      <p:sp>
        <p:nvSpPr>
          <p:cNvPr id="6" name="Slide Number Placeholder 5"/>
          <p:cNvSpPr>
            <a:spLocks noGrp="1"/>
          </p:cNvSpPr>
          <p:nvPr>
            <p:ph type="sldNum" sz="quarter" idx="12"/>
          </p:nvPr>
        </p:nvSpPr>
        <p:spPr/>
        <p:txBody>
          <a:bodyPr/>
          <a:lstStyle/>
          <a:p>
            <a:fld id="{D57F1E4F-1CFF-5643-939E-02111984F565}" type="slidenum">
              <a:rPr lang="en-US" smtClean="0"/>
              <a:t>24</a:t>
            </a:fld>
            <a:endParaRPr lang="en-US" dirty="0"/>
          </a:p>
        </p:txBody>
      </p:sp>
      <p:pic>
        <p:nvPicPr>
          <p:cNvPr id="5" name="Picture 4"/>
          <p:cNvPicPr>
            <a:picLocks noChangeAspect="1"/>
          </p:cNvPicPr>
          <p:nvPr/>
        </p:nvPicPr>
        <p:blipFill>
          <a:blip r:embed="rId2"/>
          <a:stretch>
            <a:fillRect/>
          </a:stretch>
        </p:blipFill>
        <p:spPr>
          <a:xfrm>
            <a:off x="499320" y="1907055"/>
            <a:ext cx="2244170" cy="4122810"/>
          </a:xfrm>
          <a:prstGeom prst="rect">
            <a:avLst/>
          </a:prstGeom>
        </p:spPr>
      </p:pic>
      <p:pic>
        <p:nvPicPr>
          <p:cNvPr id="7" name="Picture 6"/>
          <p:cNvPicPr>
            <a:picLocks noChangeAspect="1"/>
          </p:cNvPicPr>
          <p:nvPr/>
        </p:nvPicPr>
        <p:blipFill>
          <a:blip r:embed="rId3"/>
          <a:stretch>
            <a:fillRect/>
          </a:stretch>
        </p:blipFill>
        <p:spPr>
          <a:xfrm>
            <a:off x="2948129" y="1907055"/>
            <a:ext cx="2409825" cy="2619375"/>
          </a:xfrm>
          <a:prstGeom prst="rect">
            <a:avLst/>
          </a:prstGeom>
        </p:spPr>
      </p:pic>
      <p:pic>
        <p:nvPicPr>
          <p:cNvPr id="9" name="Picture 8"/>
          <p:cNvPicPr>
            <a:picLocks noChangeAspect="1"/>
          </p:cNvPicPr>
          <p:nvPr/>
        </p:nvPicPr>
        <p:blipFill>
          <a:blip r:embed="rId4"/>
          <a:stretch>
            <a:fillRect/>
          </a:stretch>
        </p:blipFill>
        <p:spPr>
          <a:xfrm>
            <a:off x="3800205" y="5017518"/>
            <a:ext cx="8162925" cy="704850"/>
          </a:xfrm>
          <a:prstGeom prst="rect">
            <a:avLst/>
          </a:prstGeom>
        </p:spPr>
      </p:pic>
      <p:sp>
        <p:nvSpPr>
          <p:cNvPr id="10" name="TextBox 9"/>
          <p:cNvSpPr txBox="1"/>
          <p:nvPr/>
        </p:nvSpPr>
        <p:spPr>
          <a:xfrm>
            <a:off x="6064370" y="4335670"/>
            <a:ext cx="5011948" cy="646331"/>
          </a:xfrm>
          <a:prstGeom prst="rect">
            <a:avLst/>
          </a:prstGeom>
          <a:noFill/>
        </p:spPr>
        <p:txBody>
          <a:bodyPr wrap="square" rtlCol="0">
            <a:spAutoFit/>
          </a:bodyPr>
          <a:lstStyle/>
          <a:p>
            <a:r>
              <a:rPr lang="en-US" dirty="0"/>
              <a:t>Converting the list into a </a:t>
            </a:r>
            <a:r>
              <a:rPr lang="en-US" dirty="0" err="1"/>
              <a:t>dataframe</a:t>
            </a:r>
            <a:r>
              <a:rPr lang="en-US" dirty="0"/>
              <a:t> as shown below and converting to csv</a:t>
            </a:r>
          </a:p>
        </p:txBody>
      </p:sp>
    </p:spTree>
    <p:extLst>
      <p:ext uri="{BB962C8B-B14F-4D97-AF65-F5344CB8AC3E}">
        <p14:creationId xmlns:p14="http://schemas.microsoft.com/office/powerpoint/2010/main" val="133727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3604116" cy="877963"/>
          </a:xfrm>
        </p:spPr>
        <p:txBody>
          <a:bodyPr/>
          <a:lstStyle/>
          <a:p>
            <a:r>
              <a:rPr lang="en-US" dirty="0"/>
              <a:t>Part 2: Step 7</a:t>
            </a:r>
          </a:p>
        </p:txBody>
      </p:sp>
      <p:sp>
        <p:nvSpPr>
          <p:cNvPr id="3" name="Content Placeholder 2"/>
          <p:cNvSpPr>
            <a:spLocks noGrp="1"/>
          </p:cNvSpPr>
          <p:nvPr>
            <p:ph idx="1"/>
          </p:nvPr>
        </p:nvSpPr>
        <p:spPr>
          <a:xfrm>
            <a:off x="284672" y="1164567"/>
            <a:ext cx="11559396" cy="865574"/>
          </a:xfrm>
        </p:spPr>
        <p:txBody>
          <a:bodyPr>
            <a:noAutofit/>
          </a:bodyPr>
          <a:lstStyle/>
          <a:p>
            <a:r>
              <a:rPr lang="en-US" sz="1800" dirty="0"/>
              <a:t>Looping through all the pdf files and dynamically appending the filenames of the csv</a:t>
            </a:r>
          </a:p>
        </p:txBody>
      </p:sp>
      <p:sp>
        <p:nvSpPr>
          <p:cNvPr id="6" name="Slide Number Placeholder 5"/>
          <p:cNvSpPr>
            <a:spLocks noGrp="1"/>
          </p:cNvSpPr>
          <p:nvPr>
            <p:ph type="sldNum" sz="quarter" idx="12"/>
          </p:nvPr>
        </p:nvSpPr>
        <p:spPr/>
        <p:txBody>
          <a:bodyPr/>
          <a:lstStyle/>
          <a:p>
            <a:fld id="{D57F1E4F-1CFF-5643-939E-02111984F565}" type="slidenum">
              <a:rPr lang="en-US" smtClean="0"/>
              <a:t>25</a:t>
            </a:fld>
            <a:endParaRPr lang="en-US" dirty="0"/>
          </a:p>
        </p:txBody>
      </p:sp>
      <p:pic>
        <p:nvPicPr>
          <p:cNvPr id="4" name="Picture 3"/>
          <p:cNvPicPr>
            <a:picLocks noChangeAspect="1"/>
          </p:cNvPicPr>
          <p:nvPr/>
        </p:nvPicPr>
        <p:blipFill>
          <a:blip r:embed="rId2"/>
          <a:stretch>
            <a:fillRect/>
          </a:stretch>
        </p:blipFill>
        <p:spPr>
          <a:xfrm>
            <a:off x="284672" y="2212576"/>
            <a:ext cx="5924550" cy="2333625"/>
          </a:xfrm>
          <a:prstGeom prst="rect">
            <a:avLst/>
          </a:prstGeom>
        </p:spPr>
      </p:pic>
      <p:pic>
        <p:nvPicPr>
          <p:cNvPr id="8" name="Picture 7"/>
          <p:cNvPicPr>
            <a:picLocks noChangeAspect="1"/>
          </p:cNvPicPr>
          <p:nvPr/>
        </p:nvPicPr>
        <p:blipFill>
          <a:blip r:embed="rId3"/>
          <a:stretch>
            <a:fillRect/>
          </a:stretch>
        </p:blipFill>
        <p:spPr>
          <a:xfrm>
            <a:off x="6302495" y="3641245"/>
            <a:ext cx="5314950" cy="2266950"/>
          </a:xfrm>
          <a:prstGeom prst="rect">
            <a:avLst/>
          </a:prstGeom>
        </p:spPr>
      </p:pic>
    </p:spTree>
    <p:extLst>
      <p:ext uri="{BB962C8B-B14F-4D97-AF65-F5344CB8AC3E}">
        <p14:creationId xmlns:p14="http://schemas.microsoft.com/office/powerpoint/2010/main" val="2276026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7" y="286604"/>
            <a:ext cx="4458131" cy="877963"/>
          </a:xfrm>
        </p:spPr>
        <p:txBody>
          <a:bodyPr>
            <a:normAutofit fontScale="90000"/>
          </a:bodyPr>
          <a:lstStyle/>
          <a:p>
            <a:r>
              <a:rPr lang="en-US" dirty="0"/>
              <a:t>Part 2: Final Output</a:t>
            </a:r>
          </a:p>
        </p:txBody>
      </p:sp>
      <p:sp>
        <p:nvSpPr>
          <p:cNvPr id="6" name="Slide Number Placeholder 5"/>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p:cNvPicPr>
            <a:picLocks noChangeAspect="1"/>
          </p:cNvPicPr>
          <p:nvPr/>
        </p:nvPicPr>
        <p:blipFill>
          <a:blip r:embed="rId2"/>
          <a:stretch>
            <a:fillRect/>
          </a:stretch>
        </p:blipFill>
        <p:spPr>
          <a:xfrm>
            <a:off x="996081" y="2087772"/>
            <a:ext cx="3419475" cy="3562350"/>
          </a:xfrm>
          <a:prstGeom prst="rect">
            <a:avLst/>
          </a:prstGeom>
        </p:spPr>
      </p:pic>
      <p:pic>
        <p:nvPicPr>
          <p:cNvPr id="8" name="Picture 7"/>
          <p:cNvPicPr>
            <a:picLocks noChangeAspect="1"/>
          </p:cNvPicPr>
          <p:nvPr/>
        </p:nvPicPr>
        <p:blipFill>
          <a:blip r:embed="rId3"/>
          <a:stretch>
            <a:fillRect/>
          </a:stretch>
        </p:blipFill>
        <p:spPr>
          <a:xfrm>
            <a:off x="4839418" y="1917644"/>
            <a:ext cx="3363583" cy="4130282"/>
          </a:xfrm>
          <a:prstGeom prst="rect">
            <a:avLst/>
          </a:prstGeom>
        </p:spPr>
      </p:pic>
    </p:spTree>
    <p:extLst>
      <p:ext uri="{BB962C8B-B14F-4D97-AF65-F5344CB8AC3E}">
        <p14:creationId xmlns:p14="http://schemas.microsoft.com/office/powerpoint/2010/main" val="1414234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1 – Part 3</a:t>
            </a:r>
          </a:p>
        </p:txBody>
      </p:sp>
      <p:sp>
        <p:nvSpPr>
          <p:cNvPr id="4" name="Slide Number Placeholder 3"/>
          <p:cNvSpPr>
            <a:spLocks noGrp="1"/>
          </p:cNvSpPr>
          <p:nvPr>
            <p:ph type="sldNum" sz="quarter" idx="12"/>
          </p:nvPr>
        </p:nvSpPr>
        <p:spPr/>
        <p:txBody>
          <a:bodyPr/>
          <a:lstStyle/>
          <a:p>
            <a:fld id="{D57F1E4F-1CFF-5643-939E-02111984F565}" type="slidenum">
              <a:rPr lang="en-US" smtClean="0"/>
              <a:t>27</a:t>
            </a:fld>
            <a:endParaRPr lang="en-US" dirty="0"/>
          </a:p>
        </p:txBody>
      </p:sp>
      <p:sp>
        <p:nvSpPr>
          <p:cNvPr id="5" name="Content Placeholder 2"/>
          <p:cNvSpPr txBox="1">
            <a:spLocks/>
          </p:cNvSpPr>
          <p:nvPr/>
        </p:nvSpPr>
        <p:spPr>
          <a:xfrm>
            <a:off x="4681268" y="2104845"/>
            <a:ext cx="7119668" cy="311413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Font typeface="Calibri" panose="020F0502020204030204" pitchFamily="34" charset="0"/>
              <a:buNone/>
            </a:pPr>
            <a:endParaRPr lang="en-US" sz="1800" dirty="0"/>
          </a:p>
          <a:p>
            <a:r>
              <a:rPr lang="en-US" sz="1800" dirty="0"/>
              <a:t>Goals</a:t>
            </a:r>
          </a:p>
          <a:p>
            <a:r>
              <a:rPr lang="en-US" sz="1800" dirty="0"/>
              <a:t>1. Using 2012,2013,2014 (data Indicators, All Line Items), create dashboards in Tableau for the graphs presented in the Graphs and Time Series Sheets </a:t>
            </a:r>
          </a:p>
          <a:p>
            <a:r>
              <a:rPr lang="en-US" sz="1800" dirty="0"/>
              <a:t>2. Analyze the data using Tableau and find insights</a:t>
            </a:r>
          </a:p>
          <a:p>
            <a:r>
              <a:rPr lang="en-US" sz="1800" dirty="0"/>
              <a:t>Data Reference: </a:t>
            </a:r>
            <a:r>
              <a:rPr lang="en-US" sz="1600" dirty="0">
                <a:hlinkClick r:id="rId2"/>
              </a:rPr>
              <a:t>https://www.ffiec.gov/nicpubweb/nicweb/Y15SnapShot.aspx</a:t>
            </a:r>
            <a:endParaRPr lang="en-US" sz="1600" dirty="0"/>
          </a:p>
          <a:p>
            <a:pPr marL="0" indent="0">
              <a:buNone/>
            </a:pPr>
            <a:r>
              <a:rPr lang="en-US" sz="1800" dirty="0"/>
              <a:t> Reporting Tool: Tableau</a:t>
            </a:r>
          </a:p>
        </p:txBody>
      </p:sp>
      <p:sp>
        <p:nvSpPr>
          <p:cNvPr id="6" name="Trapezoid 5"/>
          <p:cNvSpPr/>
          <p:nvPr/>
        </p:nvSpPr>
        <p:spPr>
          <a:xfrm rot="5400000">
            <a:off x="1263525" y="2369273"/>
            <a:ext cx="3371725" cy="2976282"/>
          </a:xfrm>
          <a:prstGeom prst="trapezoid">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isometricOffAxis2Right"/>
              <a:lightRig rig="threePt" dir="t"/>
            </a:scene3d>
          </a:bodyPr>
          <a:lstStyle/>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Content Placeholder 5"/>
          <p:cNvSpPr txBox="1">
            <a:spLocks/>
          </p:cNvSpPr>
          <p:nvPr/>
        </p:nvSpPr>
        <p:spPr>
          <a:xfrm>
            <a:off x="2522669" y="3619849"/>
            <a:ext cx="1565237" cy="4751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bg1"/>
                </a:solidFill>
              </a:rPr>
              <a:t>Part 3</a:t>
            </a:r>
          </a:p>
        </p:txBody>
      </p:sp>
    </p:spTree>
    <p:extLst>
      <p:ext uri="{BB962C8B-B14F-4D97-AF65-F5344CB8AC3E}">
        <p14:creationId xmlns:p14="http://schemas.microsoft.com/office/powerpoint/2010/main" val="338568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Introduction about the Data</a:t>
            </a:r>
            <a:r>
              <a:rPr lang="en-US" b="1" dirty="0"/>
              <a:t>	</a:t>
            </a:r>
          </a:p>
        </p:txBody>
      </p:sp>
      <p:sp>
        <p:nvSpPr>
          <p:cNvPr id="3" name="Content Placeholder 2"/>
          <p:cNvSpPr>
            <a:spLocks noGrp="1"/>
          </p:cNvSpPr>
          <p:nvPr>
            <p:ph idx="1"/>
          </p:nvPr>
        </p:nvSpPr>
        <p:spPr>
          <a:xfrm>
            <a:off x="1103312" y="1479176"/>
            <a:ext cx="8946541" cy="4769223"/>
          </a:xfrm>
        </p:spPr>
        <p:txBody>
          <a:bodyPr>
            <a:normAutofit/>
          </a:bodyPr>
          <a:lstStyle/>
          <a:p>
            <a:pPr marL="0" indent="0" algn="just">
              <a:buNone/>
            </a:pPr>
            <a:endParaRPr lang="en-US" dirty="0"/>
          </a:p>
          <a:p>
            <a:pPr algn="just"/>
            <a:r>
              <a:rPr lang="en-US" dirty="0"/>
              <a:t> The FR Y-15 Snapshots page includes the six columns described below. </a:t>
            </a:r>
          </a:p>
          <a:p>
            <a:pPr algn="just"/>
            <a:r>
              <a:rPr lang="en-US" b="1" i="1" dirty="0"/>
              <a:t>As-of date: </a:t>
            </a:r>
            <a:r>
              <a:rPr lang="en-US" dirty="0"/>
              <a:t>This column provides the as-of date for the data files in the given row. </a:t>
            </a:r>
          </a:p>
          <a:p>
            <a:pPr algn="just"/>
            <a:r>
              <a:rPr lang="en-US" b="1" i="1" dirty="0"/>
              <a:t>Indicators: </a:t>
            </a:r>
            <a:r>
              <a:rPr lang="en-US" dirty="0"/>
              <a:t>The files listed in this column contain the aggregated measures of systemic importance found on the FR Y-15. </a:t>
            </a:r>
          </a:p>
          <a:p>
            <a:pPr algn="just"/>
            <a:r>
              <a:rPr lang="en-US" b="1" i="1" dirty="0"/>
              <a:t>All line items: </a:t>
            </a:r>
            <a:r>
              <a:rPr lang="en-US" dirty="0"/>
              <a:t>The files listed in this column contain all of the public FR Y-15 data that were submitted for the given as-of date, including the aggregated measures of systemic importance captured in the indicators file. </a:t>
            </a:r>
          </a:p>
          <a:p>
            <a:pPr algn="just"/>
            <a:r>
              <a:rPr lang="en-US" b="1" i="1" dirty="0"/>
              <a:t>Other format</a:t>
            </a:r>
            <a:r>
              <a:rPr lang="en-US" b="1" dirty="0"/>
              <a:t>s: </a:t>
            </a:r>
            <a:r>
              <a:rPr lang="en-US" dirty="0"/>
              <a:t>The PDF files listed in this column contain graphs of each aggregated measure of systemic importance captured in the indicators file along with a table showing the underlying data. </a:t>
            </a:r>
          </a:p>
        </p:txBody>
      </p:sp>
      <p:sp>
        <p:nvSpPr>
          <p:cNvPr id="6" name="Slide Number Placeholder 5"/>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89856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Assessment Indicators</a:t>
            </a:r>
          </a:p>
        </p:txBody>
      </p:sp>
      <p:graphicFrame>
        <p:nvGraphicFramePr>
          <p:cNvPr id="5" name="Content Placeholder 4"/>
          <p:cNvGraphicFramePr>
            <a:graphicFrameLocks noGrp="1"/>
          </p:cNvGraphicFramePr>
          <p:nvPr>
            <p:ph idx="1"/>
            <p:extLst/>
          </p:nvPr>
        </p:nvGraphicFramePr>
        <p:xfrm>
          <a:off x="1316383" y="1846263"/>
          <a:ext cx="6249829" cy="4022724"/>
        </p:xfrm>
        <a:graphic>
          <a:graphicData uri="http://schemas.openxmlformats.org/drawingml/2006/table">
            <a:tbl>
              <a:tblPr/>
              <a:tblGrid>
                <a:gridCol w="6249829">
                  <a:extLst>
                    <a:ext uri="{9D8B030D-6E8A-4147-A177-3AD203B41FA5}">
                      <a16:colId xmlns:a16="http://schemas.microsoft.com/office/drawing/2014/main" val="20000"/>
                    </a:ext>
                  </a:extLst>
                </a:gridCol>
              </a:tblGrid>
              <a:tr h="4022724">
                <a:tc>
                  <a:txBody>
                    <a:bodyPr/>
                    <a:lstStyle/>
                    <a:p>
                      <a:pPr marL="0" indent="0" fontAlgn="t">
                        <a:buFont typeface="Wingdings" panose="05000000000000000000" pitchFamily="2" charset="2"/>
                        <a:buNone/>
                      </a:pPr>
                      <a:r>
                        <a:rPr lang="en-US" sz="2000" dirty="0"/>
                        <a:t>A bank’s score consists of a weighted average of 12 indicators across five categories. Table provides the category, line item number and weight for each indicator.</a:t>
                      </a:r>
                      <a:endParaRPr lang="en-US" sz="2000" i="0" dirty="0">
                        <a:effectLst/>
                      </a:endParaRPr>
                    </a:p>
                  </a:txBody>
                  <a:tcPr marL="60730" marR="60730" marT="42511" marB="30365">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29</a:t>
            </a:fld>
            <a:endParaRPr lang="en-US" dirty="0"/>
          </a:p>
        </p:txBody>
      </p:sp>
      <p:pic>
        <p:nvPicPr>
          <p:cNvPr id="6" name="Picture 5"/>
          <p:cNvPicPr>
            <a:picLocks noChangeAspect="1"/>
          </p:cNvPicPr>
          <p:nvPr/>
        </p:nvPicPr>
        <p:blipFill>
          <a:blip r:embed="rId2"/>
          <a:stretch>
            <a:fillRect/>
          </a:stretch>
        </p:blipFill>
        <p:spPr>
          <a:xfrm>
            <a:off x="7660005" y="1231246"/>
            <a:ext cx="3495675" cy="5076825"/>
          </a:xfrm>
          <a:prstGeom prst="rect">
            <a:avLst/>
          </a:prstGeom>
        </p:spPr>
      </p:pic>
    </p:spTree>
    <p:extLst>
      <p:ext uri="{BB962C8B-B14F-4D97-AF65-F5344CB8AC3E}">
        <p14:creationId xmlns:p14="http://schemas.microsoft.com/office/powerpoint/2010/main" val="309634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1: Step 1</a:t>
            </a:r>
          </a:p>
        </p:txBody>
      </p:sp>
      <p:sp>
        <p:nvSpPr>
          <p:cNvPr id="3" name="Content Placeholder 2"/>
          <p:cNvSpPr>
            <a:spLocks noGrp="1"/>
          </p:cNvSpPr>
          <p:nvPr>
            <p:ph idx="1"/>
          </p:nvPr>
        </p:nvSpPr>
        <p:spPr>
          <a:xfrm>
            <a:off x="284672" y="1164567"/>
            <a:ext cx="11559396" cy="603848"/>
          </a:xfrm>
        </p:spPr>
        <p:txBody>
          <a:bodyPr>
            <a:noAutofit/>
          </a:bodyPr>
          <a:lstStyle/>
          <a:p>
            <a:r>
              <a:rPr lang="en-US" sz="2800" dirty="0"/>
              <a:t>Fetching HTML content using URLLIB and </a:t>
            </a:r>
            <a:r>
              <a:rPr lang="en-US" sz="2800" dirty="0" err="1"/>
              <a:t>BeautifulSoup</a:t>
            </a:r>
            <a:r>
              <a:rPr lang="en-US" sz="2800" dirty="0"/>
              <a:t> library</a:t>
            </a:r>
          </a:p>
          <a:p>
            <a:endParaRPr lang="en-US" sz="2800" dirty="0"/>
          </a:p>
        </p:txBody>
      </p:sp>
      <p:sp>
        <p:nvSpPr>
          <p:cNvPr id="6" name="Slide Number Placeholder 5"/>
          <p:cNvSpPr>
            <a:spLocks noGrp="1"/>
          </p:cNvSpPr>
          <p:nvPr>
            <p:ph type="sldNum" sz="quarter" idx="12"/>
          </p:nvPr>
        </p:nvSpPr>
        <p:spPr/>
        <p:txBody>
          <a:bodyPr/>
          <a:lstStyle/>
          <a:p>
            <a:fld id="{D57F1E4F-1CFF-5643-939E-02111984F565}" type="slidenum">
              <a:rPr lang="en-US" smtClean="0"/>
              <a:t>3</a:t>
            </a:fld>
            <a:endParaRPr lang="en-US" dirty="0"/>
          </a:p>
        </p:txBody>
      </p:sp>
      <p:pic>
        <p:nvPicPr>
          <p:cNvPr id="4" name="Picture 3"/>
          <p:cNvPicPr>
            <a:picLocks noChangeAspect="1"/>
          </p:cNvPicPr>
          <p:nvPr/>
        </p:nvPicPr>
        <p:blipFill>
          <a:blip r:embed="rId2"/>
          <a:stretch>
            <a:fillRect/>
          </a:stretch>
        </p:blipFill>
        <p:spPr>
          <a:xfrm>
            <a:off x="381288" y="1768415"/>
            <a:ext cx="9425526" cy="4099820"/>
          </a:xfrm>
          <a:prstGeom prst="rect">
            <a:avLst/>
          </a:prstGeom>
        </p:spPr>
      </p:pic>
    </p:spTree>
    <p:extLst>
      <p:ext uri="{BB962C8B-B14F-4D97-AF65-F5344CB8AC3E}">
        <p14:creationId xmlns:p14="http://schemas.microsoft.com/office/powerpoint/2010/main" val="1372467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Systemic Score (bps)</a:t>
            </a:r>
          </a:p>
        </p:txBody>
      </p:sp>
      <p:sp>
        <p:nvSpPr>
          <p:cNvPr id="3" name="Content Placeholder 2"/>
          <p:cNvSpPr>
            <a:spLocks noGrp="1"/>
          </p:cNvSpPr>
          <p:nvPr>
            <p:ph idx="1"/>
          </p:nvPr>
        </p:nvSpPr>
        <p:spPr>
          <a:xfrm>
            <a:off x="1097280" y="1845735"/>
            <a:ext cx="10058400" cy="1489136"/>
          </a:xfrm>
        </p:spPr>
        <p:txBody>
          <a:bodyPr>
            <a:normAutofit fontScale="92500" lnSpcReduction="20000"/>
          </a:bodyPr>
          <a:lstStyle/>
          <a:p>
            <a:r>
              <a:rPr lang="en-US" dirty="0"/>
              <a:t>Systemic risk scores are based on size, interconnectedness, substitutability, complexity, and cross-jurisdictional activities.</a:t>
            </a:r>
          </a:p>
          <a:p>
            <a:r>
              <a:rPr lang="en-US" dirty="0"/>
              <a:t>Data must be converted from the reporting currency to euros using the exchange rates, denominators are published on the Committee’s G-SIB webpage. To calculate the scores for the five categories, the scores for the indicators that fall within each category are averaged. The final score is produced by averaging the five category scores.</a:t>
            </a:r>
          </a:p>
        </p:txBody>
      </p:sp>
      <p:pic>
        <p:nvPicPr>
          <p:cNvPr id="6" name="Picture 5"/>
          <p:cNvPicPr>
            <a:picLocks noChangeAspect="1"/>
          </p:cNvPicPr>
          <p:nvPr/>
        </p:nvPicPr>
        <p:blipFill>
          <a:blip r:embed="rId2"/>
          <a:stretch>
            <a:fillRect/>
          </a:stretch>
        </p:blipFill>
        <p:spPr>
          <a:xfrm>
            <a:off x="1097280" y="3481947"/>
            <a:ext cx="2428875" cy="2647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3630370" y="3481947"/>
            <a:ext cx="2352675" cy="2647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stretch>
            <a:fillRect/>
          </a:stretch>
        </p:blipFill>
        <p:spPr>
          <a:xfrm>
            <a:off x="6146315" y="3544700"/>
            <a:ext cx="5009365" cy="2113475"/>
          </a:xfrm>
          <a:prstGeom prst="rect">
            <a:avLst/>
          </a:prstGeom>
          <a:ln w="88900" cap="sq" cmpd="thickThin">
            <a:solidFill>
              <a:srgbClr val="000000"/>
            </a:solidFill>
            <a:prstDash val="solid"/>
            <a:miter lim="800000"/>
          </a:ln>
          <a:effectLst>
            <a:innerShdw blurRad="76200">
              <a:srgbClr val="000000"/>
            </a:innerShdw>
          </a:effectLst>
        </p:spPr>
      </p:pic>
      <p:sp>
        <p:nvSpPr>
          <p:cNvPr id="9" name="TextBox 8"/>
          <p:cNvSpPr txBox="1"/>
          <p:nvPr/>
        </p:nvSpPr>
        <p:spPr>
          <a:xfrm>
            <a:off x="7403860" y="5218571"/>
            <a:ext cx="2535246" cy="369332"/>
          </a:xfrm>
          <a:prstGeom prst="rect">
            <a:avLst/>
          </a:prstGeom>
          <a:noFill/>
        </p:spPr>
        <p:txBody>
          <a:bodyPr wrap="none" rtlCol="0">
            <a:spAutoFit/>
          </a:bodyPr>
          <a:lstStyle/>
          <a:p>
            <a:r>
              <a:rPr lang="en-US" b="1" dirty="0">
                <a:solidFill>
                  <a:srgbClr val="0070C0"/>
                </a:solidFill>
              </a:rPr>
              <a:t>Formula Used in Tableau</a:t>
            </a:r>
          </a:p>
        </p:txBody>
      </p:sp>
    </p:spTree>
    <p:extLst>
      <p:ext uri="{BB962C8B-B14F-4D97-AF65-F5344CB8AC3E}">
        <p14:creationId xmlns:p14="http://schemas.microsoft.com/office/powerpoint/2010/main" val="3428494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435" y="286603"/>
            <a:ext cx="5610868" cy="1450757"/>
          </a:xfrm>
        </p:spPr>
        <p:txBody>
          <a:bodyPr/>
          <a:lstStyle/>
          <a:p>
            <a:r>
              <a:rPr lang="en-US" dirty="0"/>
              <a:t>Exposures and Assets</a:t>
            </a:r>
          </a:p>
        </p:txBody>
      </p:sp>
      <p:sp>
        <p:nvSpPr>
          <p:cNvPr id="3" name="Content Placeholder 2"/>
          <p:cNvSpPr>
            <a:spLocks noGrp="1"/>
          </p:cNvSpPr>
          <p:nvPr>
            <p:ph idx="1"/>
          </p:nvPr>
        </p:nvSpPr>
        <p:spPr>
          <a:xfrm>
            <a:off x="1097278" y="1873624"/>
            <a:ext cx="4568415" cy="4249270"/>
          </a:xfrm>
        </p:spPr>
        <p:txBody>
          <a:bodyPr>
            <a:noAutofit/>
          </a:bodyPr>
          <a:lstStyle/>
          <a:p>
            <a:pPr algn="just">
              <a:lnSpc>
                <a:spcPct val="120000"/>
              </a:lnSpc>
            </a:pPr>
            <a:r>
              <a:rPr lang="en-US" sz="1800" dirty="0"/>
              <a:t>Charts represents two measures of size, total assets and total exposures, the size measure used in the G-SIB methodology that includes derivative positions and securities financing transactions, such as repurchase agreements and securities lending. </a:t>
            </a:r>
            <a:r>
              <a:rPr lang="en-US" sz="1800" dirty="0">
                <a:solidFill>
                  <a:srgbClr val="00B050"/>
                </a:solidFill>
              </a:rPr>
              <a:t>JPMorgan, Citigroup, </a:t>
            </a:r>
            <a:r>
              <a:rPr lang="en-US" sz="1800" dirty="0" err="1">
                <a:solidFill>
                  <a:srgbClr val="00B050"/>
                </a:solidFill>
              </a:rPr>
              <a:t>BOfA</a:t>
            </a:r>
            <a:r>
              <a:rPr lang="en-US" sz="1800" dirty="0">
                <a:solidFill>
                  <a:srgbClr val="00B050"/>
                </a:solidFill>
              </a:rPr>
              <a:t>, Wells Fargo have exposure more that the their assets </a:t>
            </a:r>
            <a:r>
              <a:rPr lang="en-US" sz="1800" dirty="0">
                <a:solidFill>
                  <a:srgbClr val="FF0000"/>
                </a:solidFill>
              </a:rPr>
              <a:t>while Goldman Sachs and  Morgan Stanley have substantially more Assets than exposure.</a:t>
            </a:r>
          </a:p>
          <a:p>
            <a:pPr algn="just">
              <a:lnSpc>
                <a:spcPct val="120000"/>
              </a:lnSpc>
            </a:pPr>
            <a:r>
              <a:rPr lang="en-US" sz="1800" dirty="0"/>
              <a:t>In all the years the trend remained pretty much the same, this is 2013 representation.</a:t>
            </a:r>
            <a:endParaRPr lang="en-US" sz="1600" dirty="0"/>
          </a:p>
        </p:txBody>
      </p:sp>
      <p:pic>
        <p:nvPicPr>
          <p:cNvPr id="4" name="Picture 3"/>
          <p:cNvPicPr>
            <a:picLocks noChangeAspect="1"/>
          </p:cNvPicPr>
          <p:nvPr/>
        </p:nvPicPr>
        <p:blipFill>
          <a:blip r:embed="rId2"/>
          <a:stretch>
            <a:fillRect/>
          </a:stretch>
        </p:blipFill>
        <p:spPr>
          <a:xfrm>
            <a:off x="6385341" y="1742173"/>
            <a:ext cx="4068338" cy="4591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8783027" y="1796093"/>
            <a:ext cx="1535256" cy="289476"/>
          </a:xfrm>
          <a:prstGeom prst="rect">
            <a:avLst/>
          </a:prstGeom>
        </p:spPr>
      </p:pic>
    </p:spTree>
    <p:extLst>
      <p:ext uri="{BB962C8B-B14F-4D97-AF65-F5344CB8AC3E}">
        <p14:creationId xmlns:p14="http://schemas.microsoft.com/office/powerpoint/2010/main" val="2824688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4693920" cy="1450757"/>
          </a:xfrm>
        </p:spPr>
        <p:txBody>
          <a:bodyPr/>
          <a:lstStyle/>
          <a:p>
            <a:r>
              <a:rPr lang="en-US" dirty="0"/>
              <a:t>Liabilities vs Assets</a:t>
            </a:r>
          </a:p>
        </p:txBody>
      </p:sp>
      <p:sp>
        <p:nvSpPr>
          <p:cNvPr id="3" name="Content Placeholder 2"/>
          <p:cNvSpPr>
            <a:spLocks noGrp="1"/>
          </p:cNvSpPr>
          <p:nvPr>
            <p:ph idx="1"/>
          </p:nvPr>
        </p:nvSpPr>
        <p:spPr>
          <a:xfrm>
            <a:off x="1097280" y="1845734"/>
            <a:ext cx="4622202" cy="4023360"/>
          </a:xfrm>
        </p:spPr>
        <p:txBody>
          <a:bodyPr>
            <a:normAutofit/>
          </a:bodyPr>
          <a:lstStyle/>
          <a:p>
            <a:pPr algn="just"/>
            <a:r>
              <a:rPr lang="en-US" dirty="0"/>
              <a:t>The bubble sizes are proportional to each bank’s total exposures. Banks above the diagonal line had </a:t>
            </a:r>
            <a:r>
              <a:rPr lang="en-US" dirty="0">
                <a:solidFill>
                  <a:srgbClr val="C00000"/>
                </a:solidFill>
              </a:rPr>
              <a:t>net obligations </a:t>
            </a:r>
            <a:r>
              <a:rPr lang="en-US" dirty="0"/>
              <a:t>to the financial system, and banks below the diagonal line had </a:t>
            </a:r>
            <a:r>
              <a:rPr lang="en-US" dirty="0">
                <a:solidFill>
                  <a:srgbClr val="00B050"/>
                </a:solidFill>
              </a:rPr>
              <a:t>net claims </a:t>
            </a:r>
            <a:r>
              <a:rPr lang="en-US" dirty="0"/>
              <a:t>on the financial system. Differences in these indicators of interconnectedness partly reflect differences in activities measured by the substitutability and complexity indicators: </a:t>
            </a:r>
            <a:r>
              <a:rPr lang="en-US" dirty="0">
                <a:solidFill>
                  <a:srgbClr val="C00000"/>
                </a:solidFill>
              </a:rPr>
              <a:t>those above the line generally have large payments activities or assets under custody</a:t>
            </a:r>
            <a:r>
              <a:rPr lang="en-US" dirty="0"/>
              <a:t>, </a:t>
            </a:r>
            <a:r>
              <a:rPr lang="en-US" dirty="0">
                <a:solidFill>
                  <a:srgbClr val="00B050"/>
                </a:solidFill>
              </a:rPr>
              <a:t>while those below the line generally have large trading, derivatives, and underwriting operations</a:t>
            </a:r>
            <a:r>
              <a:rPr lang="en-US" dirty="0"/>
              <a:t>.</a:t>
            </a:r>
          </a:p>
        </p:txBody>
      </p:sp>
      <p:pic>
        <p:nvPicPr>
          <p:cNvPr id="4" name="Picture 3"/>
          <p:cNvPicPr>
            <a:picLocks noChangeAspect="1"/>
          </p:cNvPicPr>
          <p:nvPr/>
        </p:nvPicPr>
        <p:blipFill>
          <a:blip r:embed="rId2"/>
          <a:stretch>
            <a:fillRect/>
          </a:stretch>
        </p:blipFill>
        <p:spPr>
          <a:xfrm>
            <a:off x="5862918" y="99779"/>
            <a:ext cx="6097960" cy="6203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7297271" y="1999129"/>
            <a:ext cx="1546577" cy="369332"/>
          </a:xfrm>
          <a:prstGeom prst="rect">
            <a:avLst/>
          </a:prstGeom>
          <a:noFill/>
        </p:spPr>
        <p:txBody>
          <a:bodyPr wrap="none" rtlCol="0">
            <a:spAutoFit/>
          </a:bodyPr>
          <a:lstStyle/>
          <a:p>
            <a:r>
              <a:rPr lang="en-US" dirty="0">
                <a:solidFill>
                  <a:srgbClr val="C00000"/>
                </a:solidFill>
              </a:rPr>
              <a:t>Net Borrowers</a:t>
            </a:r>
          </a:p>
        </p:txBody>
      </p:sp>
      <p:sp>
        <p:nvSpPr>
          <p:cNvPr id="6" name="TextBox 5"/>
          <p:cNvSpPr txBox="1"/>
          <p:nvPr/>
        </p:nvSpPr>
        <p:spPr>
          <a:xfrm>
            <a:off x="10201836" y="3944470"/>
            <a:ext cx="1316001" cy="369332"/>
          </a:xfrm>
          <a:prstGeom prst="rect">
            <a:avLst/>
          </a:prstGeom>
          <a:noFill/>
        </p:spPr>
        <p:txBody>
          <a:bodyPr wrap="none" rtlCol="0">
            <a:spAutoFit/>
          </a:bodyPr>
          <a:lstStyle/>
          <a:p>
            <a:r>
              <a:rPr lang="en-US" dirty="0">
                <a:solidFill>
                  <a:srgbClr val="00B050"/>
                </a:solidFill>
              </a:rPr>
              <a:t>Net Lenders</a:t>
            </a:r>
          </a:p>
        </p:txBody>
      </p:sp>
      <p:sp>
        <p:nvSpPr>
          <p:cNvPr id="7" name="TextBox 6"/>
          <p:cNvSpPr txBox="1"/>
          <p:nvPr/>
        </p:nvSpPr>
        <p:spPr>
          <a:xfrm>
            <a:off x="8678824" y="358588"/>
            <a:ext cx="3425490" cy="369332"/>
          </a:xfrm>
          <a:prstGeom prst="rect">
            <a:avLst/>
          </a:prstGeom>
          <a:noFill/>
        </p:spPr>
        <p:txBody>
          <a:bodyPr wrap="none" rtlCol="0">
            <a:spAutoFit/>
          </a:bodyPr>
          <a:lstStyle/>
          <a:p>
            <a:r>
              <a:rPr lang="en-US" dirty="0"/>
              <a:t>Bubble size shows total exposures</a:t>
            </a:r>
          </a:p>
        </p:txBody>
      </p:sp>
    </p:spTree>
    <p:extLst>
      <p:ext uri="{BB962C8B-B14F-4D97-AF65-F5344CB8AC3E}">
        <p14:creationId xmlns:p14="http://schemas.microsoft.com/office/powerpoint/2010/main" val="1598913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4693920" cy="1450757"/>
          </a:xfrm>
        </p:spPr>
        <p:txBody>
          <a:bodyPr/>
          <a:lstStyle/>
          <a:p>
            <a:r>
              <a:rPr lang="en-US" dirty="0"/>
              <a:t>Liabilities vs Assets</a:t>
            </a:r>
          </a:p>
        </p:txBody>
      </p:sp>
      <p:sp>
        <p:nvSpPr>
          <p:cNvPr id="3" name="Content Placeholder 2"/>
          <p:cNvSpPr>
            <a:spLocks noGrp="1"/>
          </p:cNvSpPr>
          <p:nvPr>
            <p:ph idx="1"/>
          </p:nvPr>
        </p:nvSpPr>
        <p:spPr>
          <a:xfrm>
            <a:off x="1097280" y="1845734"/>
            <a:ext cx="4622202" cy="4023360"/>
          </a:xfrm>
        </p:spPr>
        <p:txBody>
          <a:bodyPr>
            <a:normAutofit/>
          </a:bodyPr>
          <a:lstStyle/>
          <a:p>
            <a:r>
              <a:rPr lang="en-US" b="1" dirty="0"/>
              <a:t>Banks with large foreign claims are also highly interconnected to the financial system.</a:t>
            </a:r>
          </a:p>
          <a:p>
            <a:r>
              <a:rPr lang="en-US" dirty="0"/>
              <a:t>The bubble sizes</a:t>
            </a:r>
            <a:r>
              <a:rPr lang="en-US" b="1" dirty="0"/>
              <a:t> </a:t>
            </a:r>
            <a:r>
              <a:rPr lang="en-US" dirty="0"/>
              <a:t>reflect firm size, based on total exposures. </a:t>
            </a:r>
            <a:r>
              <a:rPr lang="en-US" dirty="0">
                <a:solidFill>
                  <a:srgbClr val="00B050"/>
                </a:solidFill>
              </a:rPr>
              <a:t>Again, the largest banks are the most interconnected and they are involved in the most cross-jurisdictional activity.</a:t>
            </a:r>
          </a:p>
        </p:txBody>
      </p:sp>
      <p:pic>
        <p:nvPicPr>
          <p:cNvPr id="8" name="Picture 7"/>
          <p:cNvPicPr>
            <a:picLocks noChangeAspect="1"/>
          </p:cNvPicPr>
          <p:nvPr/>
        </p:nvPicPr>
        <p:blipFill>
          <a:blip r:embed="rId2"/>
          <a:stretch>
            <a:fillRect/>
          </a:stretch>
        </p:blipFill>
        <p:spPr>
          <a:xfrm>
            <a:off x="5791200" y="134471"/>
            <a:ext cx="6069667" cy="6111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4063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Assessment Methodology</a:t>
            </a:r>
          </a:p>
        </p:txBody>
      </p:sp>
      <p:sp>
        <p:nvSpPr>
          <p:cNvPr id="3" name="Content Placeholder 2"/>
          <p:cNvSpPr>
            <a:spLocks noGrp="1"/>
          </p:cNvSpPr>
          <p:nvPr>
            <p:ph idx="1"/>
          </p:nvPr>
        </p:nvSpPr>
        <p:spPr/>
        <p:txBody>
          <a:bodyPr/>
          <a:lstStyle/>
          <a:p>
            <a:r>
              <a:rPr lang="en-US" dirty="0"/>
              <a:t>It is “</a:t>
            </a:r>
            <a:r>
              <a:rPr lang="en-US" dirty="0">
                <a:solidFill>
                  <a:srgbClr val="0070C0"/>
                </a:solidFill>
              </a:rPr>
              <a:t>indicator based measurement approach</a:t>
            </a:r>
            <a:r>
              <a:rPr lang="en-US" dirty="0"/>
              <a:t>” in determining whether an institution is regarded as a G-SIB. Each of these indicators is given a 20% weighting and, as specified below, most of the indicators are made up of two or more sub-indicators (with each sub-indicator given equal weighting within such category). </a:t>
            </a:r>
          </a:p>
          <a:p>
            <a:r>
              <a:rPr lang="en-US" dirty="0"/>
              <a:t>For each bank, the score for a particular indicator or sub-indicator is calculated by dividing the relevant amount for that bank in respect of such indicator by the aggregate amount total for all banks in the sample for that indicator. </a:t>
            </a:r>
          </a:p>
          <a:p>
            <a:r>
              <a:rPr lang="en-US" dirty="0"/>
              <a:t>In the case of sub-indicators, the score is adjusted by the relevant weighting within each category. Each indicator’s score is then aggregated. The maximum possible score (if there were only a single bank in the world) would be 5. </a:t>
            </a:r>
          </a:p>
        </p:txBody>
      </p:sp>
      <p:sp>
        <p:nvSpPr>
          <p:cNvPr id="4" name="Slide Number Placeholder 3"/>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1676100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Graphs</a:t>
            </a:r>
            <a:endParaRPr lang="en-US" dirty="0"/>
          </a:p>
        </p:txBody>
      </p:sp>
      <p:sp>
        <p:nvSpPr>
          <p:cNvPr id="3" name="Content Placeholder 2"/>
          <p:cNvSpPr>
            <a:spLocks noGrp="1"/>
          </p:cNvSpPr>
          <p:nvPr>
            <p:ph idx="1"/>
          </p:nvPr>
        </p:nvSpPr>
        <p:spPr/>
        <p:txBody>
          <a:bodyPr/>
          <a:lstStyle/>
          <a:p>
            <a:pPr marL="0" indent="0" algn="just">
              <a:buNone/>
            </a:pPr>
            <a:r>
              <a:rPr lang="en-US" dirty="0"/>
              <a:t>The graphs worksheet of the Excel file provides bar graphs for each of the aggregated measures of systemic importance captured in the indicators worksheet. The data used to produce the graphs can be found in the upper right portion of the worksheet.</a:t>
            </a:r>
          </a:p>
          <a:p>
            <a:pPr marL="0" indent="0" algn="just">
              <a:buNone/>
            </a:pPr>
            <a:r>
              <a:rPr lang="en-US" dirty="0"/>
              <a:t>We have pulled out tableau representation of the parameters and tried to decipher some financial information. </a:t>
            </a:r>
          </a:p>
        </p:txBody>
      </p:sp>
      <p:sp>
        <p:nvSpPr>
          <p:cNvPr id="4" name="Slide Number Placeholder 3"/>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3458197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Cross-jurisdictional activity. </a:t>
            </a:r>
          </a:p>
        </p:txBody>
      </p:sp>
      <p:sp>
        <p:nvSpPr>
          <p:cNvPr id="3" name="Content Placeholder 2"/>
          <p:cNvSpPr>
            <a:spLocks noGrp="1"/>
          </p:cNvSpPr>
          <p:nvPr>
            <p:ph idx="1"/>
          </p:nvPr>
        </p:nvSpPr>
        <p:spPr/>
        <p:txBody>
          <a:bodyPr/>
          <a:lstStyle/>
          <a:p>
            <a:pPr algn="just"/>
            <a:r>
              <a:rPr lang="en-US" dirty="0"/>
              <a:t>This indictor would measure the global footprint of the bank with the aim that the international impact from a bank’s distress or failure should vary in line with its share of cross jurisdictional assets and liabilities. There are two sub-indicators for this category: </a:t>
            </a:r>
          </a:p>
          <a:p>
            <a:pPr algn="just"/>
            <a:r>
              <a:rPr lang="en-US" dirty="0">
                <a:solidFill>
                  <a:srgbClr val="0070C0"/>
                </a:solidFill>
              </a:rPr>
              <a:t>Cross-jurisdictional claims</a:t>
            </a:r>
            <a:r>
              <a:rPr lang="en-US" dirty="0"/>
              <a:t>: It is proposed that this sub-indicator uses the same data used to calculate </a:t>
            </a:r>
            <a:r>
              <a:rPr lang="en-US" i="1" dirty="0"/>
              <a:t>international banks’ activities outside their home jurisdiction </a:t>
            </a:r>
            <a:r>
              <a:rPr lang="en-US" dirty="0"/>
              <a:t>by the Bank for International Settlements (“BIS”).</a:t>
            </a:r>
          </a:p>
          <a:p>
            <a:pPr algn="just"/>
            <a:r>
              <a:rPr lang="en-US" dirty="0">
                <a:solidFill>
                  <a:srgbClr val="0070C0"/>
                </a:solidFill>
              </a:rPr>
              <a:t>Cross-jurisdictional liabilities:</a:t>
            </a:r>
            <a:r>
              <a:rPr lang="en-US" dirty="0"/>
              <a:t> This sub-indicator would use the same BIS data referred to above and combine figures reported as part of the local banking statistics for the bank’s home jurisdiction with its consolidated statistics. The calculation will take into account the liabilities of all offices of the relevant bank to entities outside the home market and include all liabilities to non-residents of its home jurisdiction. </a:t>
            </a:r>
          </a:p>
        </p:txBody>
      </p:sp>
      <p:sp>
        <p:nvSpPr>
          <p:cNvPr id="4" name="Slide Number Placeholder 3"/>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665722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37</a:t>
            </a:fld>
            <a:endParaRPr lang="en-US" dirty="0"/>
          </a:p>
        </p:txBody>
      </p:sp>
      <p:pic>
        <p:nvPicPr>
          <p:cNvPr id="5" name="Picture 4"/>
          <p:cNvPicPr>
            <a:picLocks noChangeAspect="1"/>
          </p:cNvPicPr>
          <p:nvPr/>
        </p:nvPicPr>
        <p:blipFill>
          <a:blip r:embed="rId2"/>
          <a:stretch>
            <a:fillRect/>
          </a:stretch>
        </p:blipFill>
        <p:spPr>
          <a:xfrm>
            <a:off x="167640" y="0"/>
            <a:ext cx="11917680" cy="6240432"/>
          </a:xfrm>
          <a:prstGeom prst="rect">
            <a:avLst/>
          </a:prstGeom>
        </p:spPr>
      </p:pic>
    </p:spTree>
    <p:extLst>
      <p:ext uri="{BB962C8B-B14F-4D97-AF65-F5344CB8AC3E}">
        <p14:creationId xmlns:p14="http://schemas.microsoft.com/office/powerpoint/2010/main" val="364787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38</a:t>
            </a:fld>
            <a:endParaRPr lang="en-US" dirty="0"/>
          </a:p>
        </p:txBody>
      </p:sp>
      <p:pic>
        <p:nvPicPr>
          <p:cNvPr id="5" name="Picture 4"/>
          <p:cNvPicPr>
            <a:picLocks noChangeAspect="1"/>
          </p:cNvPicPr>
          <p:nvPr/>
        </p:nvPicPr>
        <p:blipFill>
          <a:blip r:embed="rId2"/>
          <a:stretch>
            <a:fillRect/>
          </a:stretch>
        </p:blipFill>
        <p:spPr>
          <a:xfrm>
            <a:off x="215265" y="136215"/>
            <a:ext cx="11822430" cy="6167429"/>
          </a:xfrm>
          <a:prstGeom prst="rect">
            <a:avLst/>
          </a:prstGeom>
        </p:spPr>
      </p:pic>
    </p:spTree>
    <p:extLst>
      <p:ext uri="{BB962C8B-B14F-4D97-AF65-F5344CB8AC3E}">
        <p14:creationId xmlns:p14="http://schemas.microsoft.com/office/powerpoint/2010/main" val="3211873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39</a:t>
            </a:fld>
            <a:endParaRPr lang="en-US" dirty="0"/>
          </a:p>
        </p:txBody>
      </p:sp>
      <p:pic>
        <p:nvPicPr>
          <p:cNvPr id="5" name="Picture 4"/>
          <p:cNvPicPr>
            <a:picLocks noChangeAspect="1"/>
          </p:cNvPicPr>
          <p:nvPr/>
        </p:nvPicPr>
        <p:blipFill>
          <a:blip r:embed="rId2"/>
          <a:stretch>
            <a:fillRect/>
          </a:stretch>
        </p:blipFill>
        <p:spPr>
          <a:xfrm>
            <a:off x="113665" y="0"/>
            <a:ext cx="12025630" cy="6301356"/>
          </a:xfrm>
          <a:prstGeom prst="rect">
            <a:avLst/>
          </a:prstGeom>
        </p:spPr>
      </p:pic>
    </p:spTree>
    <p:extLst>
      <p:ext uri="{BB962C8B-B14F-4D97-AF65-F5344CB8AC3E}">
        <p14:creationId xmlns:p14="http://schemas.microsoft.com/office/powerpoint/2010/main" val="2604523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1: Step 2</a:t>
            </a:r>
          </a:p>
        </p:txBody>
      </p:sp>
      <p:sp>
        <p:nvSpPr>
          <p:cNvPr id="3" name="Content Placeholder 2"/>
          <p:cNvSpPr>
            <a:spLocks noGrp="1"/>
          </p:cNvSpPr>
          <p:nvPr>
            <p:ph idx="1"/>
          </p:nvPr>
        </p:nvSpPr>
        <p:spPr>
          <a:xfrm>
            <a:off x="284672" y="1164567"/>
            <a:ext cx="11559396" cy="603848"/>
          </a:xfrm>
        </p:spPr>
        <p:txBody>
          <a:bodyPr>
            <a:noAutofit/>
          </a:bodyPr>
          <a:lstStyle/>
          <a:p>
            <a:r>
              <a:rPr lang="en-US" dirty="0"/>
              <a:t>After inspecting the source code of the page, we find out the table of interest and scrap using the class attribute of it</a:t>
            </a:r>
          </a:p>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p:cNvPicPr>
            <a:picLocks noChangeAspect="1"/>
          </p:cNvPicPr>
          <p:nvPr/>
        </p:nvPicPr>
        <p:blipFill>
          <a:blip r:embed="rId2"/>
          <a:stretch>
            <a:fillRect/>
          </a:stretch>
        </p:blipFill>
        <p:spPr>
          <a:xfrm>
            <a:off x="4761781" y="2212272"/>
            <a:ext cx="6858000" cy="3643665"/>
          </a:xfrm>
          <a:prstGeom prst="rect">
            <a:avLst/>
          </a:prstGeom>
        </p:spPr>
      </p:pic>
      <p:pic>
        <p:nvPicPr>
          <p:cNvPr id="7" name="Picture 6"/>
          <p:cNvPicPr>
            <a:picLocks noChangeAspect="1"/>
          </p:cNvPicPr>
          <p:nvPr/>
        </p:nvPicPr>
        <p:blipFill>
          <a:blip r:embed="rId3"/>
          <a:stretch>
            <a:fillRect/>
          </a:stretch>
        </p:blipFill>
        <p:spPr>
          <a:xfrm>
            <a:off x="197919" y="1923689"/>
            <a:ext cx="4360912" cy="3165895"/>
          </a:xfrm>
          <a:prstGeom prst="rect">
            <a:avLst/>
          </a:prstGeom>
        </p:spPr>
      </p:pic>
    </p:spTree>
    <p:extLst>
      <p:ext uri="{BB962C8B-B14F-4D97-AF65-F5344CB8AC3E}">
        <p14:creationId xmlns:p14="http://schemas.microsoft.com/office/powerpoint/2010/main" val="3047368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Size</a:t>
            </a:r>
          </a:p>
        </p:txBody>
      </p:sp>
      <p:sp>
        <p:nvSpPr>
          <p:cNvPr id="3" name="Content Placeholder 2"/>
          <p:cNvSpPr>
            <a:spLocks noGrp="1"/>
          </p:cNvSpPr>
          <p:nvPr>
            <p:ph idx="1"/>
          </p:nvPr>
        </p:nvSpPr>
        <p:spPr/>
        <p:txBody>
          <a:bodyPr/>
          <a:lstStyle/>
          <a:p>
            <a:r>
              <a:rPr lang="en-US" dirty="0"/>
              <a:t>Size will be included as an indicator on the basis that a bank’s distress or failure is more likely to damage the global economy or financial markets if its activities comprise a large share of global activity. The BCBS states that the larger the bank, the more difficult it is for its activities to be replaced by other banks in the event of its failure. Its failure is therefore more likely to damage confidence in the global financial system. It is proposed that there will be only a single indicator for size using the same definition for </a:t>
            </a:r>
            <a:r>
              <a:rPr lang="en-US" i="1" dirty="0">
                <a:solidFill>
                  <a:srgbClr val="0070C0"/>
                </a:solidFill>
              </a:rPr>
              <a:t>total exposures</a:t>
            </a:r>
            <a:r>
              <a:rPr lang="en-US" dirty="0">
                <a:solidFill>
                  <a:srgbClr val="0070C0"/>
                </a:solidFill>
              </a:rPr>
              <a:t> </a:t>
            </a:r>
            <a:r>
              <a:rPr lang="en-US" dirty="0"/>
              <a:t>of a bank in calculating its leverage ratio. </a:t>
            </a:r>
          </a:p>
        </p:txBody>
      </p:sp>
      <p:sp>
        <p:nvSpPr>
          <p:cNvPr id="4" name="Slide Number Placeholder 3"/>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142949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p:cNvPicPr>
            <a:picLocks noChangeAspect="1"/>
          </p:cNvPicPr>
          <p:nvPr/>
        </p:nvPicPr>
        <p:blipFill>
          <a:blip r:embed="rId2"/>
          <a:stretch>
            <a:fillRect/>
          </a:stretch>
        </p:blipFill>
        <p:spPr>
          <a:xfrm>
            <a:off x="374650" y="0"/>
            <a:ext cx="11503660" cy="6316427"/>
          </a:xfrm>
          <a:prstGeom prst="rect">
            <a:avLst/>
          </a:prstGeom>
        </p:spPr>
      </p:pic>
    </p:spTree>
    <p:extLst>
      <p:ext uri="{BB962C8B-B14F-4D97-AF65-F5344CB8AC3E}">
        <p14:creationId xmlns:p14="http://schemas.microsoft.com/office/powerpoint/2010/main" val="3539697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Interconnectedness</a:t>
            </a:r>
          </a:p>
        </p:txBody>
      </p:sp>
      <p:sp>
        <p:nvSpPr>
          <p:cNvPr id="3" name="Content Placeholder 2"/>
          <p:cNvSpPr>
            <a:spLocks noGrp="1"/>
          </p:cNvSpPr>
          <p:nvPr>
            <p:ph idx="1"/>
          </p:nvPr>
        </p:nvSpPr>
        <p:spPr/>
        <p:txBody>
          <a:bodyPr/>
          <a:lstStyle/>
          <a:p>
            <a:pPr algn="just"/>
            <a:r>
              <a:rPr lang="en-US" dirty="0"/>
              <a:t>Financial distress at an institution can materially raise the likelihood of contagion in respect of other institutions depending on the network of contractual obligations in which it operates. This indicator is made up of three sub-indicators:</a:t>
            </a:r>
          </a:p>
          <a:p>
            <a:pPr algn="just"/>
            <a:r>
              <a:rPr lang="en-US" dirty="0">
                <a:solidFill>
                  <a:srgbClr val="0070C0"/>
                </a:solidFill>
              </a:rPr>
              <a:t>Intra-financial system asset:</a:t>
            </a:r>
            <a:r>
              <a:rPr lang="en-US" dirty="0"/>
              <a:t> The sum of (</a:t>
            </a:r>
            <a:r>
              <a:rPr lang="en-US" dirty="0" err="1"/>
              <a:t>i</a:t>
            </a:r>
            <a:r>
              <a:rPr lang="en-US" dirty="0"/>
              <a:t>) lending to financial institutions (including undrawn commitments), (ii) holdings of securities issued by other financial institutions, (iii) net mark to market reverse repos, (iv) net mark to market securities lending to other financial institutions, and (v) net mark to market OTC derivatives with financial institutions.</a:t>
            </a:r>
          </a:p>
          <a:p>
            <a:pPr algn="just"/>
            <a:r>
              <a:rPr lang="en-US" dirty="0">
                <a:solidFill>
                  <a:srgbClr val="0070C0"/>
                </a:solidFill>
              </a:rPr>
              <a:t>Intra-financial system liabilities: </a:t>
            </a:r>
            <a:r>
              <a:rPr lang="en-US" dirty="0"/>
              <a:t>The sum of (</a:t>
            </a:r>
            <a:r>
              <a:rPr lang="en-US" dirty="0" err="1"/>
              <a:t>i</a:t>
            </a:r>
            <a:r>
              <a:rPr lang="en-US" dirty="0"/>
              <a:t>) deposits by financial institutions at the relevant bank, (ii) securities issued by the bank owned by other financial institutions and liabilities of the nature specified under (iii) to (v) of intra-financial system assets above. </a:t>
            </a:r>
          </a:p>
        </p:txBody>
      </p:sp>
      <p:sp>
        <p:nvSpPr>
          <p:cNvPr id="4" name="Slide Number Placeholder 3"/>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150822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p:cNvPicPr>
            <a:picLocks noChangeAspect="1"/>
          </p:cNvPicPr>
          <p:nvPr/>
        </p:nvPicPr>
        <p:blipFill>
          <a:blip r:embed="rId2"/>
          <a:stretch>
            <a:fillRect/>
          </a:stretch>
        </p:blipFill>
        <p:spPr>
          <a:xfrm>
            <a:off x="582705" y="146110"/>
            <a:ext cx="10898281" cy="6018329"/>
          </a:xfrm>
          <a:prstGeom prst="rect">
            <a:avLst/>
          </a:prstGeom>
        </p:spPr>
      </p:pic>
      <p:sp>
        <p:nvSpPr>
          <p:cNvPr id="6" name="Decagon 5"/>
          <p:cNvSpPr/>
          <p:nvPr/>
        </p:nvSpPr>
        <p:spPr>
          <a:xfrm>
            <a:off x="403412" y="1174376"/>
            <a:ext cx="179293" cy="14343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Decagon 6"/>
          <p:cNvSpPr/>
          <p:nvPr/>
        </p:nvSpPr>
        <p:spPr>
          <a:xfrm>
            <a:off x="1165412" y="1030940"/>
            <a:ext cx="179293" cy="143436"/>
          </a:xfrm>
          <a:prstGeom prst="decag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Decagon 7"/>
          <p:cNvSpPr/>
          <p:nvPr/>
        </p:nvSpPr>
        <p:spPr>
          <a:xfrm>
            <a:off x="917987" y="846918"/>
            <a:ext cx="179293" cy="143436"/>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ecagon 8"/>
          <p:cNvSpPr/>
          <p:nvPr/>
        </p:nvSpPr>
        <p:spPr>
          <a:xfrm>
            <a:off x="571053" y="703482"/>
            <a:ext cx="179293" cy="143436"/>
          </a:xfrm>
          <a:prstGeom prst="dec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95061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44</a:t>
            </a:fld>
            <a:endParaRPr lang="en-US" dirty="0"/>
          </a:p>
        </p:txBody>
      </p:sp>
      <p:pic>
        <p:nvPicPr>
          <p:cNvPr id="5" name="Picture 4"/>
          <p:cNvPicPr>
            <a:picLocks noChangeAspect="1"/>
          </p:cNvPicPr>
          <p:nvPr/>
        </p:nvPicPr>
        <p:blipFill>
          <a:blip r:embed="rId2"/>
          <a:stretch>
            <a:fillRect/>
          </a:stretch>
        </p:blipFill>
        <p:spPr>
          <a:xfrm>
            <a:off x="456766" y="0"/>
            <a:ext cx="11339428" cy="6289021"/>
          </a:xfrm>
          <a:prstGeom prst="rect">
            <a:avLst/>
          </a:prstGeom>
        </p:spPr>
      </p:pic>
    </p:spTree>
    <p:extLst>
      <p:ext uri="{BB962C8B-B14F-4D97-AF65-F5344CB8AC3E}">
        <p14:creationId xmlns:p14="http://schemas.microsoft.com/office/powerpoint/2010/main" val="4145874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399661" y="111761"/>
            <a:ext cx="11447560" cy="6173474"/>
          </a:xfrm>
          <a:prstGeom prst="rect">
            <a:avLst/>
          </a:prstGeom>
        </p:spPr>
      </p:pic>
      <p:sp>
        <p:nvSpPr>
          <p:cNvPr id="4" name="Slide Number Placeholder 3"/>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1198556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Substitutability</a:t>
            </a:r>
          </a:p>
        </p:txBody>
      </p:sp>
      <p:sp>
        <p:nvSpPr>
          <p:cNvPr id="3" name="Content Placeholder 2"/>
          <p:cNvSpPr>
            <a:spLocks noGrp="1"/>
          </p:cNvSpPr>
          <p:nvPr>
            <p:ph idx="1"/>
          </p:nvPr>
        </p:nvSpPr>
        <p:spPr/>
        <p:txBody>
          <a:bodyPr>
            <a:normAutofit fontScale="85000" lnSpcReduction="20000"/>
          </a:bodyPr>
          <a:lstStyle/>
          <a:p>
            <a:pPr algn="just"/>
            <a:r>
              <a:rPr lang="en-US" dirty="0"/>
              <a:t>Systemic impact of a bank’s distress or failure is expected to be negatively related to the substitutability of its services. Where there is a lack of realistic alternatives to a major business line or service of the bank, the greater the effect its failure is likely to cause. It is also noted that the cost to the failed bank’s customers in having to seek the same service at another institution is likely to be higher for a failed bank with a large market share in respect of the relevant service. There are three sub-indicators:</a:t>
            </a:r>
          </a:p>
          <a:p>
            <a:pPr algn="just"/>
            <a:r>
              <a:rPr lang="en-US" dirty="0">
                <a:solidFill>
                  <a:srgbClr val="0070C0"/>
                </a:solidFill>
              </a:rPr>
              <a:t>Assets under custody: </a:t>
            </a:r>
            <a:r>
              <a:rPr lang="en-US" dirty="0"/>
              <a:t>The BCBS notes that the failure of a large custodian bank holding client assets could disrupt the operation of financial markets, and this indicator is the value of assets that a bank holds as a custodian divided by the sum total reported by the banks in the sample.</a:t>
            </a:r>
          </a:p>
          <a:p>
            <a:pPr algn="just"/>
            <a:r>
              <a:rPr lang="en-US" dirty="0">
                <a:solidFill>
                  <a:srgbClr val="0070C0"/>
                </a:solidFill>
              </a:rPr>
              <a:t>Payments</a:t>
            </a:r>
            <a:r>
              <a:rPr lang="en-US" dirty="0"/>
              <a:t> cleared and settled through payment systems: The BCBS concludes that a bank which is involved in a large volume of payments is likely to act on behalf of a large number of other institutions and customers including retail customers. If it were to fail, these institutions and customers may be unable to process payments immediately, affecting their liquidity. This sub-indicator is calculated as the value of a bank’s payments sent through all of the main payment systems of which it is a member divided by the total reported by all the banks in the sample.</a:t>
            </a:r>
          </a:p>
          <a:p>
            <a:pPr algn="just"/>
            <a:r>
              <a:rPr lang="en-US" dirty="0"/>
              <a:t>Value of </a:t>
            </a:r>
            <a:r>
              <a:rPr lang="en-US" dirty="0">
                <a:solidFill>
                  <a:srgbClr val="0070C0"/>
                </a:solidFill>
              </a:rPr>
              <a:t>underwritten transactions</a:t>
            </a:r>
            <a:r>
              <a:rPr lang="en-US" dirty="0"/>
              <a:t> in debt and equity markets. The BCBS states that the failure of a bank with a large share of debt and equity underwriting in the global markets may significantly impede new securities issuance. The indicator is calculated as the annual value of debt and equity instruments underwritten by the bank divided by the aggregate figure for all the banks in the sample.</a:t>
            </a:r>
          </a:p>
        </p:txBody>
      </p:sp>
      <p:sp>
        <p:nvSpPr>
          <p:cNvPr id="4" name="Slide Number Placeholder 3"/>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1114904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47</a:t>
            </a:fld>
            <a:endParaRPr lang="en-US" dirty="0"/>
          </a:p>
        </p:txBody>
      </p:sp>
      <p:pic>
        <p:nvPicPr>
          <p:cNvPr id="6" name="Picture 5"/>
          <p:cNvPicPr>
            <a:picLocks noChangeAspect="1"/>
          </p:cNvPicPr>
          <p:nvPr/>
        </p:nvPicPr>
        <p:blipFill>
          <a:blip r:embed="rId2"/>
          <a:stretch>
            <a:fillRect/>
          </a:stretch>
        </p:blipFill>
        <p:spPr>
          <a:xfrm>
            <a:off x="511747" y="0"/>
            <a:ext cx="11229466" cy="6290853"/>
          </a:xfrm>
          <a:prstGeom prst="rect">
            <a:avLst/>
          </a:prstGeom>
        </p:spPr>
      </p:pic>
    </p:spTree>
    <p:extLst>
      <p:ext uri="{BB962C8B-B14F-4D97-AF65-F5344CB8AC3E}">
        <p14:creationId xmlns:p14="http://schemas.microsoft.com/office/powerpoint/2010/main" val="195939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p:cNvPicPr>
            <a:picLocks noChangeAspect="1"/>
          </p:cNvPicPr>
          <p:nvPr/>
        </p:nvPicPr>
        <p:blipFill>
          <a:blip r:embed="rId2"/>
          <a:stretch>
            <a:fillRect/>
          </a:stretch>
        </p:blipFill>
        <p:spPr>
          <a:xfrm>
            <a:off x="674703" y="0"/>
            <a:ext cx="11111966" cy="6162387"/>
          </a:xfrm>
          <a:prstGeom prst="rect">
            <a:avLst/>
          </a:prstGeom>
        </p:spPr>
      </p:pic>
    </p:spTree>
    <p:extLst>
      <p:ext uri="{BB962C8B-B14F-4D97-AF65-F5344CB8AC3E}">
        <p14:creationId xmlns:p14="http://schemas.microsoft.com/office/powerpoint/2010/main" val="2510684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49</a:t>
            </a:fld>
            <a:endParaRPr lang="en-US" dirty="0"/>
          </a:p>
        </p:txBody>
      </p:sp>
      <p:pic>
        <p:nvPicPr>
          <p:cNvPr id="6" name="Picture 5"/>
          <p:cNvPicPr>
            <a:picLocks noChangeAspect="1"/>
          </p:cNvPicPr>
          <p:nvPr/>
        </p:nvPicPr>
        <p:blipFill>
          <a:blip r:embed="rId2"/>
          <a:stretch>
            <a:fillRect/>
          </a:stretch>
        </p:blipFill>
        <p:spPr>
          <a:xfrm>
            <a:off x="284395" y="0"/>
            <a:ext cx="11684169" cy="6246637"/>
          </a:xfrm>
          <a:prstGeom prst="rect">
            <a:avLst/>
          </a:prstGeom>
        </p:spPr>
      </p:pic>
    </p:spTree>
    <p:extLst>
      <p:ext uri="{BB962C8B-B14F-4D97-AF65-F5344CB8AC3E}">
        <p14:creationId xmlns:p14="http://schemas.microsoft.com/office/powerpoint/2010/main" val="281321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1: Step 3</a:t>
            </a:r>
          </a:p>
        </p:txBody>
      </p:sp>
      <p:sp>
        <p:nvSpPr>
          <p:cNvPr id="3" name="Content Placeholder 2"/>
          <p:cNvSpPr>
            <a:spLocks noGrp="1"/>
          </p:cNvSpPr>
          <p:nvPr>
            <p:ph idx="1"/>
          </p:nvPr>
        </p:nvSpPr>
        <p:spPr>
          <a:xfrm>
            <a:off x="284672" y="1164567"/>
            <a:ext cx="11559396" cy="603848"/>
          </a:xfrm>
        </p:spPr>
        <p:txBody>
          <a:bodyPr>
            <a:noAutofit/>
          </a:bodyPr>
          <a:lstStyle/>
          <a:p>
            <a:r>
              <a:rPr lang="en-US" dirty="0"/>
              <a:t>Fetch the header of the table, using the class of ‘</a:t>
            </a:r>
            <a:r>
              <a:rPr lang="en-US" dirty="0" err="1"/>
              <a:t>datagridH</a:t>
            </a:r>
            <a:r>
              <a:rPr lang="en-US" dirty="0"/>
              <a:t>’ assigned to it and using  ‘</a:t>
            </a:r>
            <a:r>
              <a:rPr lang="en-US" dirty="0" err="1"/>
              <a:t>th</a:t>
            </a:r>
            <a:r>
              <a:rPr lang="en-US" dirty="0"/>
              <a:t>’ tag to scrap the header. Finally add in the list</a:t>
            </a:r>
          </a:p>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5</a:t>
            </a:fld>
            <a:endParaRPr lang="en-US" dirty="0"/>
          </a:p>
        </p:txBody>
      </p:sp>
      <p:pic>
        <p:nvPicPr>
          <p:cNvPr id="4" name="Picture 3"/>
          <p:cNvPicPr>
            <a:picLocks noChangeAspect="1"/>
          </p:cNvPicPr>
          <p:nvPr/>
        </p:nvPicPr>
        <p:blipFill>
          <a:blip r:embed="rId2"/>
          <a:stretch>
            <a:fillRect/>
          </a:stretch>
        </p:blipFill>
        <p:spPr>
          <a:xfrm>
            <a:off x="126595" y="2342450"/>
            <a:ext cx="10429875" cy="1771650"/>
          </a:xfrm>
          <a:prstGeom prst="rect">
            <a:avLst/>
          </a:prstGeom>
        </p:spPr>
      </p:pic>
    </p:spTree>
    <p:extLst>
      <p:ext uri="{BB962C8B-B14F-4D97-AF65-F5344CB8AC3E}">
        <p14:creationId xmlns:p14="http://schemas.microsoft.com/office/powerpoint/2010/main" val="1654915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Complexity</a:t>
            </a:r>
          </a:p>
        </p:txBody>
      </p:sp>
      <p:sp>
        <p:nvSpPr>
          <p:cNvPr id="3" name="Content Placeholder 2"/>
          <p:cNvSpPr>
            <a:spLocks noGrp="1"/>
          </p:cNvSpPr>
          <p:nvPr>
            <p:ph idx="1"/>
          </p:nvPr>
        </p:nvSpPr>
        <p:spPr/>
        <p:txBody>
          <a:bodyPr>
            <a:normAutofit fontScale="92500" lnSpcReduction="20000"/>
          </a:bodyPr>
          <a:lstStyle/>
          <a:p>
            <a:r>
              <a:rPr lang="en-US" dirty="0"/>
              <a:t>Systemic impact of a bank’s distress or failure is likely to be greater, the more complex its business, structure, and operations are. It specifies sub-indicators: </a:t>
            </a:r>
          </a:p>
          <a:p>
            <a:r>
              <a:rPr lang="en-US" dirty="0">
                <a:solidFill>
                  <a:srgbClr val="0070C0"/>
                </a:solidFill>
              </a:rPr>
              <a:t>OTC derivatives:</a:t>
            </a:r>
            <a:r>
              <a:rPr lang="en-US" dirty="0"/>
              <a:t> The calculation is made by reference to the gross nominal or notional value of all OTC derivatives not cleared through a central counterparty and not settled at the reporting date.</a:t>
            </a:r>
          </a:p>
          <a:p>
            <a:r>
              <a:rPr lang="en-US" dirty="0">
                <a:solidFill>
                  <a:srgbClr val="0070C0"/>
                </a:solidFill>
              </a:rPr>
              <a:t>Level 3 assets:</a:t>
            </a:r>
            <a:r>
              <a:rPr lang="en-US" dirty="0"/>
              <a:t> These are defined as assets whose fair value cannot be determined using observable measures (such as market prices or models) and are therefore illiquid. The indicator for each bank is calculated as the ratio of its reported value of level 3 assets and the aggregate of such values reported by all banks in the sample.</a:t>
            </a:r>
          </a:p>
          <a:p>
            <a:r>
              <a:rPr lang="en-US" dirty="0">
                <a:solidFill>
                  <a:srgbClr val="0070C0"/>
                </a:solidFill>
              </a:rPr>
              <a:t>Trading book value and “available for sale” value:</a:t>
            </a:r>
            <a:r>
              <a:rPr lang="en-US" dirty="0"/>
              <a:t> The BCBS states that banks holding financial securities in the trading book and “available for sale” securities are vulnerable to mark to market losses and subsequent fire sales of the securities in situations of financial stress. This can drive down the price of such securities leading to the write-down in the value of the same securities held by other institutions. This sub-indicator is calculated as the ratio of the total value of the banks’ holding of securities in the trading book and available for sale securities to the total value of such securities held by banks in the sample.</a:t>
            </a:r>
          </a:p>
        </p:txBody>
      </p:sp>
      <p:sp>
        <p:nvSpPr>
          <p:cNvPr id="4" name="Slide Number Placeholder 3"/>
          <p:cNvSpPr>
            <a:spLocks noGrp="1"/>
          </p:cNvSpPr>
          <p:nvPr>
            <p:ph type="sldNum" sz="quarter" idx="12"/>
          </p:nvPr>
        </p:nvSpPr>
        <p:spPr/>
        <p:txBody>
          <a:bodyPr/>
          <a:lstStyle/>
          <a:p>
            <a:fld id="{D57F1E4F-1CFF-5643-939E-02111984F565}" type="slidenum">
              <a:rPr lang="en-US" smtClean="0"/>
              <a:t>50</a:t>
            </a:fld>
            <a:endParaRPr lang="en-US" dirty="0"/>
          </a:p>
        </p:txBody>
      </p:sp>
    </p:spTree>
    <p:extLst>
      <p:ext uri="{BB962C8B-B14F-4D97-AF65-F5344CB8AC3E}">
        <p14:creationId xmlns:p14="http://schemas.microsoft.com/office/powerpoint/2010/main" val="2504344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51</a:t>
            </a:fld>
            <a:endParaRPr lang="en-US" dirty="0"/>
          </a:p>
        </p:txBody>
      </p:sp>
      <p:pic>
        <p:nvPicPr>
          <p:cNvPr id="5" name="Picture 4"/>
          <p:cNvPicPr>
            <a:picLocks noChangeAspect="1"/>
          </p:cNvPicPr>
          <p:nvPr/>
        </p:nvPicPr>
        <p:blipFill>
          <a:blip r:embed="rId2"/>
          <a:stretch>
            <a:fillRect/>
          </a:stretch>
        </p:blipFill>
        <p:spPr>
          <a:xfrm>
            <a:off x="91566" y="0"/>
            <a:ext cx="11703005" cy="6164440"/>
          </a:xfrm>
          <a:prstGeom prst="rect">
            <a:avLst/>
          </a:prstGeom>
        </p:spPr>
      </p:pic>
    </p:spTree>
    <p:extLst>
      <p:ext uri="{BB962C8B-B14F-4D97-AF65-F5344CB8AC3E}">
        <p14:creationId xmlns:p14="http://schemas.microsoft.com/office/powerpoint/2010/main" val="3420938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p:cNvPicPr>
            <a:picLocks noChangeAspect="1"/>
          </p:cNvPicPr>
          <p:nvPr/>
        </p:nvPicPr>
        <p:blipFill>
          <a:blip r:embed="rId2"/>
          <a:stretch>
            <a:fillRect/>
          </a:stretch>
        </p:blipFill>
        <p:spPr>
          <a:xfrm>
            <a:off x="41116" y="0"/>
            <a:ext cx="12170727" cy="6286804"/>
          </a:xfrm>
          <a:prstGeom prst="rect">
            <a:avLst/>
          </a:prstGeom>
        </p:spPr>
      </p:pic>
    </p:spTree>
    <p:extLst>
      <p:ext uri="{BB962C8B-B14F-4D97-AF65-F5344CB8AC3E}">
        <p14:creationId xmlns:p14="http://schemas.microsoft.com/office/powerpoint/2010/main" val="2517091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p:cNvPicPr>
            <a:picLocks noChangeAspect="1"/>
          </p:cNvPicPr>
          <p:nvPr/>
        </p:nvPicPr>
        <p:blipFill>
          <a:blip r:embed="rId2"/>
          <a:stretch>
            <a:fillRect/>
          </a:stretch>
        </p:blipFill>
        <p:spPr>
          <a:xfrm>
            <a:off x="127426" y="0"/>
            <a:ext cx="12064574" cy="6325750"/>
          </a:xfrm>
          <a:prstGeom prst="rect">
            <a:avLst/>
          </a:prstGeom>
        </p:spPr>
      </p:pic>
    </p:spTree>
    <p:extLst>
      <p:ext uri="{BB962C8B-B14F-4D97-AF65-F5344CB8AC3E}">
        <p14:creationId xmlns:p14="http://schemas.microsoft.com/office/powerpoint/2010/main" val="4072081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charts</a:t>
            </a:r>
          </a:p>
        </p:txBody>
      </p:sp>
      <p:sp>
        <p:nvSpPr>
          <p:cNvPr id="3" name="Content Placeholder 2"/>
          <p:cNvSpPr>
            <a:spLocks noGrp="1"/>
          </p:cNvSpPr>
          <p:nvPr>
            <p:ph idx="1"/>
          </p:nvPr>
        </p:nvSpPr>
        <p:spPr/>
        <p:txBody>
          <a:bodyPr/>
          <a:lstStyle/>
          <a:p>
            <a:r>
              <a:rPr lang="en-US" dirty="0"/>
              <a:t>We have shown percentage change of the Indicators data during 2013 to 2014, the charts are sorted to show which institutions have deviation in indicators</a:t>
            </a:r>
          </a:p>
        </p:txBody>
      </p:sp>
    </p:spTree>
    <p:extLst>
      <p:ext uri="{BB962C8B-B14F-4D97-AF65-F5344CB8AC3E}">
        <p14:creationId xmlns:p14="http://schemas.microsoft.com/office/powerpoint/2010/main" val="3516782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94744" y="0"/>
            <a:ext cx="11557054" cy="6276303"/>
          </a:xfrm>
          <a:prstGeom prst="rect">
            <a:avLst/>
          </a:prstGeom>
        </p:spPr>
      </p:pic>
    </p:spTree>
    <p:extLst>
      <p:ext uri="{BB962C8B-B14F-4D97-AF65-F5344CB8AC3E}">
        <p14:creationId xmlns:p14="http://schemas.microsoft.com/office/powerpoint/2010/main" val="2357309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4077" y="88900"/>
            <a:ext cx="12167923" cy="6202362"/>
          </a:xfrm>
          <a:prstGeom prst="rect">
            <a:avLst/>
          </a:prstGeom>
        </p:spPr>
      </p:pic>
    </p:spTree>
    <p:extLst>
      <p:ext uri="{BB962C8B-B14F-4D97-AF65-F5344CB8AC3E}">
        <p14:creationId xmlns:p14="http://schemas.microsoft.com/office/powerpoint/2010/main" val="1725649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120" y="286603"/>
            <a:ext cx="11948720" cy="5996603"/>
          </a:xfrm>
          <a:prstGeom prst="rect">
            <a:avLst/>
          </a:prstGeom>
        </p:spPr>
      </p:pic>
    </p:spTree>
    <p:extLst>
      <p:ext uri="{BB962C8B-B14F-4D97-AF65-F5344CB8AC3E}">
        <p14:creationId xmlns:p14="http://schemas.microsoft.com/office/powerpoint/2010/main" val="2792313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625" y="107306"/>
            <a:ext cx="12144375" cy="6180781"/>
          </a:xfrm>
          <a:prstGeom prst="rect">
            <a:avLst/>
          </a:prstGeom>
        </p:spPr>
      </p:pic>
    </p:spTree>
    <p:extLst>
      <p:ext uri="{BB962C8B-B14F-4D97-AF65-F5344CB8AC3E}">
        <p14:creationId xmlns:p14="http://schemas.microsoft.com/office/powerpoint/2010/main" val="985600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7586" y="101600"/>
            <a:ext cx="12054414" cy="6153149"/>
          </a:xfrm>
          <a:prstGeom prst="rect">
            <a:avLst/>
          </a:prstGeom>
        </p:spPr>
      </p:pic>
    </p:spTree>
    <p:extLst>
      <p:ext uri="{BB962C8B-B14F-4D97-AF65-F5344CB8AC3E}">
        <p14:creationId xmlns:p14="http://schemas.microsoft.com/office/powerpoint/2010/main" val="102397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1: Step 4</a:t>
            </a:r>
          </a:p>
        </p:txBody>
      </p:sp>
      <p:sp>
        <p:nvSpPr>
          <p:cNvPr id="3" name="Content Placeholder 2"/>
          <p:cNvSpPr>
            <a:spLocks noGrp="1"/>
          </p:cNvSpPr>
          <p:nvPr>
            <p:ph idx="1"/>
          </p:nvPr>
        </p:nvSpPr>
        <p:spPr>
          <a:xfrm>
            <a:off x="284672" y="1164567"/>
            <a:ext cx="11559396" cy="603848"/>
          </a:xfrm>
        </p:spPr>
        <p:txBody>
          <a:bodyPr>
            <a:noAutofit/>
          </a:bodyPr>
          <a:lstStyle/>
          <a:p>
            <a:r>
              <a:rPr lang="en-US" dirty="0"/>
              <a:t>Repeat the step 3, however now finding the ‘td’  tag to scrap the data inside the table. Also adding an extra date column, whose data is available in the last index of header list</a:t>
            </a:r>
          </a:p>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6</a:t>
            </a:fld>
            <a:endParaRPr lang="en-US" dirty="0"/>
          </a:p>
        </p:txBody>
      </p:sp>
      <p:pic>
        <p:nvPicPr>
          <p:cNvPr id="7" name="Picture 6"/>
          <p:cNvPicPr>
            <a:picLocks noChangeAspect="1"/>
          </p:cNvPicPr>
          <p:nvPr/>
        </p:nvPicPr>
        <p:blipFill rotWithShape="1">
          <a:blip r:embed="rId2"/>
          <a:srcRect r="49267"/>
          <a:stretch/>
        </p:blipFill>
        <p:spPr>
          <a:xfrm>
            <a:off x="284672" y="1768415"/>
            <a:ext cx="4924282" cy="4314878"/>
          </a:xfrm>
          <a:prstGeom prst="rect">
            <a:avLst/>
          </a:prstGeom>
        </p:spPr>
      </p:pic>
      <p:pic>
        <p:nvPicPr>
          <p:cNvPr id="8" name="Picture 7"/>
          <p:cNvPicPr>
            <a:picLocks noChangeAspect="1"/>
          </p:cNvPicPr>
          <p:nvPr/>
        </p:nvPicPr>
        <p:blipFill>
          <a:blip r:embed="rId3"/>
          <a:stretch>
            <a:fillRect/>
          </a:stretch>
        </p:blipFill>
        <p:spPr>
          <a:xfrm>
            <a:off x="5329237" y="3512787"/>
            <a:ext cx="6105525" cy="2343150"/>
          </a:xfrm>
          <a:prstGeom prst="rect">
            <a:avLst/>
          </a:prstGeom>
        </p:spPr>
      </p:pic>
      <p:sp>
        <p:nvSpPr>
          <p:cNvPr id="9" name="Bent-Up Arrow 8"/>
          <p:cNvSpPr/>
          <p:nvPr/>
        </p:nvSpPr>
        <p:spPr>
          <a:xfrm flipV="1">
            <a:off x="5329237" y="2526371"/>
            <a:ext cx="1856567" cy="948954"/>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3920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4145" y="114920"/>
            <a:ext cx="12047855" cy="6149800"/>
          </a:xfrm>
          <a:prstGeom prst="rect">
            <a:avLst/>
          </a:prstGeom>
        </p:spPr>
      </p:pic>
    </p:spTree>
    <p:extLst>
      <p:ext uri="{BB962C8B-B14F-4D97-AF65-F5344CB8AC3E}">
        <p14:creationId xmlns:p14="http://schemas.microsoft.com/office/powerpoint/2010/main" val="3956257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9700" y="0"/>
            <a:ext cx="11924823" cy="6391776"/>
          </a:xfrm>
          <a:prstGeom prst="rect">
            <a:avLst/>
          </a:prstGeom>
        </p:spPr>
      </p:pic>
    </p:spTree>
    <p:extLst>
      <p:ext uri="{BB962C8B-B14F-4D97-AF65-F5344CB8AC3E}">
        <p14:creationId xmlns:p14="http://schemas.microsoft.com/office/powerpoint/2010/main" val="644062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52400"/>
            <a:ext cx="12223844" cy="6262777"/>
          </a:xfrm>
          <a:prstGeom prst="rect">
            <a:avLst/>
          </a:prstGeom>
        </p:spPr>
      </p:pic>
    </p:spTree>
    <p:extLst>
      <p:ext uri="{BB962C8B-B14F-4D97-AF65-F5344CB8AC3E}">
        <p14:creationId xmlns:p14="http://schemas.microsoft.com/office/powerpoint/2010/main" val="428958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5967754" cy="877963"/>
          </a:xfrm>
        </p:spPr>
        <p:txBody>
          <a:bodyPr/>
          <a:lstStyle/>
          <a:p>
            <a:r>
              <a:rPr lang="en-US" dirty="0"/>
              <a:t>Part 1: Step 5</a:t>
            </a:r>
          </a:p>
        </p:txBody>
      </p:sp>
      <p:sp>
        <p:nvSpPr>
          <p:cNvPr id="3" name="Content Placeholder 2"/>
          <p:cNvSpPr>
            <a:spLocks noGrp="1"/>
          </p:cNvSpPr>
          <p:nvPr>
            <p:ph idx="1"/>
          </p:nvPr>
        </p:nvSpPr>
        <p:spPr>
          <a:xfrm>
            <a:off x="284672" y="1164567"/>
            <a:ext cx="11559396" cy="603848"/>
          </a:xfrm>
        </p:spPr>
        <p:txBody>
          <a:bodyPr>
            <a:noAutofit/>
          </a:bodyPr>
          <a:lstStyle/>
          <a:p>
            <a:r>
              <a:rPr lang="en-US" dirty="0"/>
              <a:t>Now 1</a:t>
            </a:r>
            <a:r>
              <a:rPr lang="en-US" baseline="30000" dirty="0"/>
              <a:t>st</a:t>
            </a:r>
            <a:r>
              <a:rPr lang="en-US" dirty="0"/>
              <a:t> page is scrapped, however the data is raw and needs to be cleaned. For example, ‘$’ to be removed from Total asset and converting it to a integer value. And so on.</a:t>
            </a:r>
          </a:p>
        </p:txBody>
      </p:sp>
      <p:sp>
        <p:nvSpPr>
          <p:cNvPr id="6" name="Slide Number Placeholder 5"/>
          <p:cNvSpPr>
            <a:spLocks noGrp="1"/>
          </p:cNvSpPr>
          <p:nvPr>
            <p:ph type="sldNum" sz="quarter" idx="12"/>
          </p:nvPr>
        </p:nvSpPr>
        <p:spPr/>
        <p:txBody>
          <a:bodyPr/>
          <a:lstStyle/>
          <a:p>
            <a:fld id="{D57F1E4F-1CFF-5643-939E-02111984F565}" type="slidenum">
              <a:rPr lang="en-US" smtClean="0"/>
              <a:t>7</a:t>
            </a:fld>
            <a:endParaRPr lang="en-US" dirty="0"/>
          </a:p>
        </p:txBody>
      </p:sp>
      <p:pic>
        <p:nvPicPr>
          <p:cNvPr id="4" name="Picture 3"/>
          <p:cNvPicPr>
            <a:picLocks noChangeAspect="1"/>
          </p:cNvPicPr>
          <p:nvPr/>
        </p:nvPicPr>
        <p:blipFill>
          <a:blip r:embed="rId2"/>
          <a:stretch>
            <a:fillRect/>
          </a:stretch>
        </p:blipFill>
        <p:spPr>
          <a:xfrm>
            <a:off x="182879" y="2529336"/>
            <a:ext cx="11528581" cy="1585463"/>
          </a:xfrm>
          <a:prstGeom prst="rect">
            <a:avLst/>
          </a:prstGeom>
        </p:spPr>
      </p:pic>
    </p:spTree>
    <p:extLst>
      <p:ext uri="{BB962C8B-B14F-4D97-AF65-F5344CB8AC3E}">
        <p14:creationId xmlns:p14="http://schemas.microsoft.com/office/powerpoint/2010/main" val="165073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8219248" cy="877963"/>
          </a:xfrm>
        </p:spPr>
        <p:txBody>
          <a:bodyPr/>
          <a:lstStyle/>
          <a:p>
            <a:r>
              <a:rPr lang="en-US" dirty="0"/>
              <a:t>Part 1: Step 6 (a)</a:t>
            </a:r>
          </a:p>
        </p:txBody>
      </p:sp>
      <p:sp>
        <p:nvSpPr>
          <p:cNvPr id="3" name="Content Placeholder 2"/>
          <p:cNvSpPr>
            <a:spLocks noGrp="1"/>
          </p:cNvSpPr>
          <p:nvPr>
            <p:ph idx="1"/>
          </p:nvPr>
        </p:nvSpPr>
        <p:spPr>
          <a:xfrm>
            <a:off x="284672" y="1164567"/>
            <a:ext cx="11559396" cy="603848"/>
          </a:xfrm>
        </p:spPr>
        <p:txBody>
          <a:bodyPr>
            <a:noAutofit/>
          </a:bodyPr>
          <a:lstStyle/>
          <a:p>
            <a:r>
              <a:rPr lang="en-US" dirty="0"/>
              <a:t>Now the data is cleaned and in consistent format for page 1. We will use Selenium </a:t>
            </a:r>
            <a:r>
              <a:rPr lang="en-US" dirty="0" err="1"/>
              <a:t>webdriver</a:t>
            </a:r>
            <a:r>
              <a:rPr lang="en-US" dirty="0"/>
              <a:t> package to interact with the page and select each ‘Quarter’</a:t>
            </a:r>
          </a:p>
        </p:txBody>
      </p:sp>
      <p:sp>
        <p:nvSpPr>
          <p:cNvPr id="6" name="Slide Number Placeholder 5"/>
          <p:cNvSpPr>
            <a:spLocks noGrp="1"/>
          </p:cNvSpPr>
          <p:nvPr>
            <p:ph type="sldNum" sz="quarter" idx="12"/>
          </p:nvPr>
        </p:nvSpPr>
        <p:spPr/>
        <p:txBody>
          <a:bodyPr/>
          <a:lstStyle/>
          <a:p>
            <a:fld id="{D57F1E4F-1CFF-5643-939E-02111984F565}" type="slidenum">
              <a:rPr lang="en-US" smtClean="0"/>
              <a:t>8</a:t>
            </a:fld>
            <a:endParaRPr lang="en-US" dirty="0"/>
          </a:p>
        </p:txBody>
      </p:sp>
      <p:pic>
        <p:nvPicPr>
          <p:cNvPr id="5" name="Picture 4"/>
          <p:cNvPicPr>
            <a:picLocks noChangeAspect="1"/>
          </p:cNvPicPr>
          <p:nvPr/>
        </p:nvPicPr>
        <p:blipFill>
          <a:blip r:embed="rId2"/>
          <a:stretch>
            <a:fillRect/>
          </a:stretch>
        </p:blipFill>
        <p:spPr>
          <a:xfrm>
            <a:off x="381288" y="1768415"/>
            <a:ext cx="6286500" cy="4476750"/>
          </a:xfrm>
          <a:prstGeom prst="rect">
            <a:avLst/>
          </a:prstGeom>
        </p:spPr>
      </p:pic>
      <p:sp>
        <p:nvSpPr>
          <p:cNvPr id="7" name="TextBox 6"/>
          <p:cNvSpPr txBox="1"/>
          <p:nvPr/>
        </p:nvSpPr>
        <p:spPr>
          <a:xfrm>
            <a:off x="6729898" y="2184713"/>
            <a:ext cx="3286665" cy="923330"/>
          </a:xfrm>
          <a:prstGeom prst="rect">
            <a:avLst/>
          </a:prstGeom>
          <a:noFill/>
        </p:spPr>
        <p:txBody>
          <a:bodyPr wrap="square" rtlCol="0">
            <a:spAutoFit/>
          </a:bodyPr>
          <a:lstStyle/>
          <a:p>
            <a:r>
              <a:rPr lang="en-US" dirty="0"/>
              <a:t>Here we are getting all the values from the Dropdown of the quarter and loading in an list.</a:t>
            </a:r>
          </a:p>
        </p:txBody>
      </p:sp>
    </p:spTree>
    <p:extLst>
      <p:ext uri="{BB962C8B-B14F-4D97-AF65-F5344CB8AC3E}">
        <p14:creationId xmlns:p14="http://schemas.microsoft.com/office/powerpoint/2010/main" val="142455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288" y="286604"/>
            <a:ext cx="8219248" cy="877963"/>
          </a:xfrm>
        </p:spPr>
        <p:txBody>
          <a:bodyPr/>
          <a:lstStyle/>
          <a:p>
            <a:r>
              <a:rPr lang="en-US" dirty="0"/>
              <a:t>Part 1: Step 6 (b)</a:t>
            </a:r>
          </a:p>
        </p:txBody>
      </p:sp>
      <p:sp>
        <p:nvSpPr>
          <p:cNvPr id="3" name="Content Placeholder 2"/>
          <p:cNvSpPr>
            <a:spLocks noGrp="1"/>
          </p:cNvSpPr>
          <p:nvPr>
            <p:ph idx="1"/>
          </p:nvPr>
        </p:nvSpPr>
        <p:spPr>
          <a:xfrm>
            <a:off x="284672" y="1164567"/>
            <a:ext cx="11559396" cy="603848"/>
          </a:xfrm>
        </p:spPr>
        <p:txBody>
          <a:bodyPr>
            <a:noAutofit/>
          </a:bodyPr>
          <a:lstStyle/>
          <a:p>
            <a:r>
              <a:rPr lang="en-US" dirty="0"/>
              <a:t>Looping through all the values and repeating Step 4</a:t>
            </a:r>
          </a:p>
        </p:txBody>
      </p:sp>
      <p:sp>
        <p:nvSpPr>
          <p:cNvPr id="6" name="Slide Number Placeholder 5"/>
          <p:cNvSpPr>
            <a:spLocks noGrp="1"/>
          </p:cNvSpPr>
          <p:nvPr>
            <p:ph type="sldNum" sz="quarter" idx="12"/>
          </p:nvPr>
        </p:nvSpPr>
        <p:spPr/>
        <p:txBody>
          <a:bodyPr/>
          <a:lstStyle/>
          <a:p>
            <a:fld id="{D57F1E4F-1CFF-5643-939E-02111984F565}" type="slidenum">
              <a:rPr lang="en-US" smtClean="0"/>
              <a:t>9</a:t>
            </a:fld>
            <a:endParaRPr lang="en-US" dirty="0"/>
          </a:p>
        </p:txBody>
      </p:sp>
      <p:pic>
        <p:nvPicPr>
          <p:cNvPr id="4" name="Picture 3"/>
          <p:cNvPicPr>
            <a:picLocks noChangeAspect="1"/>
          </p:cNvPicPr>
          <p:nvPr/>
        </p:nvPicPr>
        <p:blipFill>
          <a:blip r:embed="rId2"/>
          <a:stretch>
            <a:fillRect/>
          </a:stretch>
        </p:blipFill>
        <p:spPr>
          <a:xfrm>
            <a:off x="284672" y="1466491"/>
            <a:ext cx="6973109" cy="4883225"/>
          </a:xfrm>
          <a:prstGeom prst="rect">
            <a:avLst/>
          </a:prstGeom>
        </p:spPr>
      </p:pic>
    </p:spTree>
    <p:extLst>
      <p:ext uri="{BB962C8B-B14F-4D97-AF65-F5344CB8AC3E}">
        <p14:creationId xmlns:p14="http://schemas.microsoft.com/office/powerpoint/2010/main" val="197118318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1063</TotalTime>
  <Words>2790</Words>
  <Application>Microsoft Office PowerPoint</Application>
  <PresentationFormat>Widescreen</PresentationFormat>
  <Paragraphs>187</Paragraphs>
  <Slides>62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Retrospect</vt:lpstr>
      <vt:lpstr>Assignment 1 The Banking Organization Systemic Risk Report  </vt:lpstr>
      <vt:lpstr>Assignment 1 – Part 1</vt:lpstr>
      <vt:lpstr>Part 1: Step 1</vt:lpstr>
      <vt:lpstr>Part 1: Step 2</vt:lpstr>
      <vt:lpstr>Part 1: Step 3</vt:lpstr>
      <vt:lpstr>Part 1: Step 4</vt:lpstr>
      <vt:lpstr>Part 1: Step 5</vt:lpstr>
      <vt:lpstr>Part 1: Step 6 (a)</vt:lpstr>
      <vt:lpstr>Part 1: Step 6 (b)</vt:lpstr>
      <vt:lpstr>Part 1: Step 7</vt:lpstr>
      <vt:lpstr>PowerPoint Presentation</vt:lpstr>
      <vt:lpstr>Going a step further..  </vt:lpstr>
      <vt:lpstr>Distribution of Assets across banks</vt:lpstr>
      <vt:lpstr>Trend Analysis and Forecasting</vt:lpstr>
      <vt:lpstr>An Insight in the Forecasts</vt:lpstr>
      <vt:lpstr>Ranking the Banks </vt:lpstr>
      <vt:lpstr>Ranking the Banks from Bottom</vt:lpstr>
      <vt:lpstr>Assignment 1 – Part 2</vt:lpstr>
      <vt:lpstr>Part 2: Step 1</vt:lpstr>
      <vt:lpstr>Part 2: Step 2</vt:lpstr>
      <vt:lpstr>Part 2: Step 3</vt:lpstr>
      <vt:lpstr>Part 2: Step 4</vt:lpstr>
      <vt:lpstr>Part 2: Step 5</vt:lpstr>
      <vt:lpstr>Part 2: Step 6</vt:lpstr>
      <vt:lpstr>Part 2: Step 7</vt:lpstr>
      <vt:lpstr>Part 2: Final Output</vt:lpstr>
      <vt:lpstr>Assignment 1 – Part 3</vt:lpstr>
      <vt:lpstr>Introduction about the Data </vt:lpstr>
      <vt:lpstr>Assessment Indicators</vt:lpstr>
      <vt:lpstr>Systemic Score (bps)</vt:lpstr>
      <vt:lpstr>Exposures and Assets</vt:lpstr>
      <vt:lpstr>Liabilities vs Assets</vt:lpstr>
      <vt:lpstr>Liabilities vs Assets</vt:lpstr>
      <vt:lpstr>Assessment Methodology</vt:lpstr>
      <vt:lpstr>Graphs</vt:lpstr>
      <vt:lpstr>Cross-jurisdictional activity. </vt:lpstr>
      <vt:lpstr>PowerPoint Presentation</vt:lpstr>
      <vt:lpstr>PowerPoint Presentation</vt:lpstr>
      <vt:lpstr>PowerPoint Presentation</vt:lpstr>
      <vt:lpstr>Size</vt:lpstr>
      <vt:lpstr>PowerPoint Presentation</vt:lpstr>
      <vt:lpstr>Interconnectedness</vt:lpstr>
      <vt:lpstr>PowerPoint Presentation</vt:lpstr>
      <vt:lpstr>PowerPoint Presentation</vt:lpstr>
      <vt:lpstr>PowerPoint Presentation</vt:lpstr>
      <vt:lpstr>Substitutability</vt:lpstr>
      <vt:lpstr>PowerPoint Presentation</vt:lpstr>
      <vt:lpstr>PowerPoint Presentation</vt:lpstr>
      <vt:lpstr>PowerPoint Presentation</vt:lpstr>
      <vt:lpstr>Complexity</vt:lpstr>
      <vt:lpstr>PowerPoint Presentation</vt:lpstr>
      <vt:lpstr>PowerPoint Presentation</vt:lpstr>
      <vt:lpstr>PowerPoint Presentation</vt:lpstr>
      <vt:lpstr>Time series charts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Banking Organization Systemic Risk Report</dc:title>
  <dc:creator>Sameer Goel</dc:creator>
  <cp:lastModifiedBy>Lipsa</cp:lastModifiedBy>
  <cp:revision>105</cp:revision>
  <dcterms:created xsi:type="dcterms:W3CDTF">2016-10-11T15:10:45Z</dcterms:created>
  <dcterms:modified xsi:type="dcterms:W3CDTF">2016-10-15T02:13:00Z</dcterms:modified>
</cp:coreProperties>
</file>